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60" r:id="rId2"/>
    <p:sldMasterId id="2147483672" r:id="rId3"/>
  </p:sldMasterIdLst>
  <p:notesMasterIdLst>
    <p:notesMasterId r:id="rId32"/>
  </p:notesMasterIdLst>
  <p:handoutMasterIdLst>
    <p:handoutMasterId r:id="rId33"/>
  </p:handoutMasterIdLst>
  <p:sldIdLst>
    <p:sldId id="256" r:id="rId4"/>
    <p:sldId id="1349" r:id="rId5"/>
    <p:sldId id="1441" r:id="rId6"/>
    <p:sldId id="1447" r:id="rId7"/>
    <p:sldId id="1382" r:id="rId8"/>
    <p:sldId id="1448" r:id="rId9"/>
    <p:sldId id="1449" r:id="rId10"/>
    <p:sldId id="1459" r:id="rId11"/>
    <p:sldId id="1450" r:id="rId12"/>
    <p:sldId id="1451" r:id="rId13"/>
    <p:sldId id="1460" r:id="rId14"/>
    <p:sldId id="1461" r:id="rId15"/>
    <p:sldId id="1462" r:id="rId16"/>
    <p:sldId id="1463" r:id="rId17"/>
    <p:sldId id="1456" r:id="rId18"/>
    <p:sldId id="1438" r:id="rId19"/>
    <p:sldId id="1436" r:id="rId20"/>
    <p:sldId id="1413" r:id="rId21"/>
    <p:sldId id="1437" r:id="rId22"/>
    <p:sldId id="1414" r:id="rId23"/>
    <p:sldId id="1432" r:id="rId24"/>
    <p:sldId id="1417" r:id="rId25"/>
    <p:sldId id="1418" r:id="rId26"/>
    <p:sldId id="1434" r:id="rId27"/>
    <p:sldId id="1419" r:id="rId28"/>
    <p:sldId id="1420" r:id="rId29"/>
    <p:sldId id="1464" r:id="rId30"/>
    <p:sldId id="581" r:id="rId31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11" autoAdjust="0"/>
    <p:restoredTop sz="95800" autoAdjust="0"/>
  </p:normalViewPr>
  <p:slideViewPr>
    <p:cSldViewPr>
      <p:cViewPr varScale="1">
        <p:scale>
          <a:sx n="60" d="100"/>
          <a:sy n="60" d="100"/>
        </p:scale>
        <p:origin x="151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866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4928F3F-7C89-439F-B8A5-E1E39DFB8E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D8245E-0655-413A-9B46-86C3DB67CC8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41DC69D-B466-48DD-B0CA-F00B50AEACE9}" type="datetimeFigureOut">
              <a:rPr lang="en-US"/>
              <a:pPr>
                <a:defRPr/>
              </a:pPr>
              <a:t>3/9/2026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ED15DD-C273-451D-A460-4ABF50CD1C5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67A060-73A6-4621-8934-1BA28373E3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1BA9797-A78D-4BFC-BB39-3D942D4394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>
            <a:extLst>
              <a:ext uri="{FF2B5EF4-FFF2-40B4-BE49-F238E27FC236}">
                <a16:creationId xmlns:a16="http://schemas.microsoft.com/office/drawing/2014/main" id="{E90D6335-17E1-4679-BC53-C6FF1156CA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id="{7C6C4AF9-C9A7-40CF-A17B-FE75CC40C39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0E5EB19-7046-40FA-877E-C3DC827907DA}" type="datetimeFigureOut">
              <a:rPr lang="en-US"/>
              <a:pPr>
                <a:defRPr/>
              </a:pPr>
              <a:t>3/9/2026</a:t>
            </a:fld>
            <a:endParaRPr lang="en-US"/>
          </a:p>
        </p:txBody>
      </p:sp>
      <p:sp>
        <p:nvSpPr>
          <p:cNvPr id="4" name="Skaidrės vaizdo vietos rezervavimo ženklas 3">
            <a:extLst>
              <a:ext uri="{FF2B5EF4-FFF2-40B4-BE49-F238E27FC236}">
                <a16:creationId xmlns:a16="http://schemas.microsoft.com/office/drawing/2014/main" id="{0B615EDC-7F32-4D46-A405-439F1570070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608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Pastabų vietos rezervavimo ženklas 4">
            <a:extLst>
              <a:ext uri="{FF2B5EF4-FFF2-40B4-BE49-F238E27FC236}">
                <a16:creationId xmlns:a16="http://schemas.microsoft.com/office/drawing/2014/main" id="{4C55414E-107A-40BF-9731-63D0992327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 noProof="0"/>
              <a:t>Spustelėję redag. ruoš. teksto stilių</a:t>
            </a:r>
          </a:p>
          <a:p>
            <a:pPr lvl="1"/>
            <a:r>
              <a:rPr lang="lt-LT" noProof="0"/>
              <a:t>Antras lygmuo</a:t>
            </a:r>
          </a:p>
          <a:p>
            <a:pPr lvl="2"/>
            <a:r>
              <a:rPr lang="lt-LT" noProof="0"/>
              <a:t>Trečias lygmuo</a:t>
            </a:r>
          </a:p>
          <a:p>
            <a:pPr lvl="3"/>
            <a:r>
              <a:rPr lang="lt-LT" noProof="0"/>
              <a:t>Ketvirtas lygmuo</a:t>
            </a:r>
          </a:p>
          <a:p>
            <a:pPr lvl="4"/>
            <a:r>
              <a:rPr lang="lt-LT" noProof="0"/>
              <a:t>Penktas lygmuo</a:t>
            </a:r>
            <a:endParaRPr lang="en-US" noProof="0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ABD8EAF0-446F-49CA-8A8C-924D48C5BC4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B3ED8123-7E33-471A-8809-24E64C8757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1BF56C0-29CF-40F8-87E0-6BA8345332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kaidrės vaizdo vietos rezervavimo ženklas 1">
            <a:extLst>
              <a:ext uri="{FF2B5EF4-FFF2-40B4-BE49-F238E27FC236}">
                <a16:creationId xmlns:a16="http://schemas.microsoft.com/office/drawing/2014/main" id="{02328F4A-34ED-4986-AD8F-108CAAB3F82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Pastabų vietos rezervavimo ženklas 2">
            <a:extLst>
              <a:ext uri="{FF2B5EF4-FFF2-40B4-BE49-F238E27FC236}">
                <a16:creationId xmlns:a16="http://schemas.microsoft.com/office/drawing/2014/main" id="{77B0D6DD-D693-409F-BE52-DC6B8CB0FDA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lt-LT" altLang="lt-LT"/>
          </a:p>
        </p:txBody>
      </p:sp>
      <p:sp>
        <p:nvSpPr>
          <p:cNvPr id="5124" name="Skaidrės numerio vietos rezervavimo ženklas 3">
            <a:extLst>
              <a:ext uri="{FF2B5EF4-FFF2-40B4-BE49-F238E27FC236}">
                <a16:creationId xmlns:a16="http://schemas.microsoft.com/office/drawing/2014/main" id="{B07C420A-1361-44D6-AF80-964A7B62B4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9A7A2B7-5D39-4670-AE98-B363CCF980F3}" type="slidenum">
              <a:rPr lang="en-US" altLang="lt-LT" smtClean="0"/>
              <a:pPr/>
              <a:t>1</a:t>
            </a:fld>
            <a:endParaRPr lang="en-US" altLang="lt-L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65B3A8-7858-4FAE-A335-5B71733AFA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2907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65B3A8-7858-4FAE-A335-5B71733AFA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14756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65B3A8-7858-4FAE-A335-5B71733AFA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7377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65B3A8-7858-4FAE-A335-5B71733AFA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1644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65B3A8-7858-4FAE-A335-5B71733AFA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84757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B1277A-E1F2-3AA4-4B49-3AB77336C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>
            <a:extLst>
              <a:ext uri="{FF2B5EF4-FFF2-40B4-BE49-F238E27FC236}">
                <a16:creationId xmlns:a16="http://schemas.microsoft.com/office/drawing/2014/main" id="{4B54E1E9-6214-2221-001D-E23A5E753D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>
            <a:extLst>
              <a:ext uri="{FF2B5EF4-FFF2-40B4-BE49-F238E27FC236}">
                <a16:creationId xmlns:a16="http://schemas.microsoft.com/office/drawing/2014/main" id="{8FD59B49-A544-D466-FD60-F459814D49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926648C7-FCD0-EAF9-B66B-F24CAE71CC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6948AF-38C8-49FB-890C-3365642CDF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46181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948AF-38C8-49FB-890C-3365642CDF3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908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948AF-38C8-49FB-890C-3365642CDF3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8972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948AF-38C8-49FB-890C-3365642CDF3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0728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164219-7790-2BFE-FD02-B115A0D606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>
            <a:extLst>
              <a:ext uri="{FF2B5EF4-FFF2-40B4-BE49-F238E27FC236}">
                <a16:creationId xmlns:a16="http://schemas.microsoft.com/office/drawing/2014/main" id="{B2DBA7AC-C911-D287-8736-897A15A223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>
            <a:extLst>
              <a:ext uri="{FF2B5EF4-FFF2-40B4-BE49-F238E27FC236}">
                <a16:creationId xmlns:a16="http://schemas.microsoft.com/office/drawing/2014/main" id="{3BB9BB3F-79E1-D360-3EEA-C449933083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C771964B-3E1A-5651-8027-8A1DEEE21F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948AF-38C8-49FB-890C-3365642CDF3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588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65B3A8-7858-4FAE-A335-5B71733AFA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49870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65B3A8-7858-4FAE-A335-5B71733AFA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6645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2F3FD6-0EE8-2028-882A-A588628AE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>
            <a:extLst>
              <a:ext uri="{FF2B5EF4-FFF2-40B4-BE49-F238E27FC236}">
                <a16:creationId xmlns:a16="http://schemas.microsoft.com/office/drawing/2014/main" id="{51D94AF3-BDEC-D736-C24A-4EFEEE61E4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>
            <a:extLst>
              <a:ext uri="{FF2B5EF4-FFF2-40B4-BE49-F238E27FC236}">
                <a16:creationId xmlns:a16="http://schemas.microsoft.com/office/drawing/2014/main" id="{F1CC0247-F09B-F416-E481-F8425D3ACA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F5989013-7668-1FFD-77D1-25CE947A98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6948AF-38C8-49FB-890C-3365642CDF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5711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1549F9-B110-4C92-6788-BA4A4309A8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>
            <a:extLst>
              <a:ext uri="{FF2B5EF4-FFF2-40B4-BE49-F238E27FC236}">
                <a16:creationId xmlns:a16="http://schemas.microsoft.com/office/drawing/2014/main" id="{AB811108-D00F-3767-516C-92A52294AE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>
            <a:extLst>
              <a:ext uri="{FF2B5EF4-FFF2-40B4-BE49-F238E27FC236}">
                <a16:creationId xmlns:a16="http://schemas.microsoft.com/office/drawing/2014/main" id="{DBDCC923-0793-73C5-5150-CEAB66D702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F31C0FAD-AE3C-7D19-A37F-611E5597E4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6948AF-38C8-49FB-890C-3365642CDF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9052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9B48A-03CC-4E49-8349-4878C2F333F6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834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695311-5DF9-5930-1878-3B28D9E92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>
            <a:extLst>
              <a:ext uri="{FF2B5EF4-FFF2-40B4-BE49-F238E27FC236}">
                <a16:creationId xmlns:a16="http://schemas.microsoft.com/office/drawing/2014/main" id="{3EFF47CF-A01B-F875-3A7A-52432BB8DA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>
            <a:extLst>
              <a:ext uri="{FF2B5EF4-FFF2-40B4-BE49-F238E27FC236}">
                <a16:creationId xmlns:a16="http://schemas.microsoft.com/office/drawing/2014/main" id="{7A1D7827-D1BC-1AB9-BA3B-1C624325AF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B34D76F8-1974-8710-63B3-510FB4A6A7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6948AF-38C8-49FB-890C-3365642CDF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560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4E3023-C39B-1C3E-3E2E-A01E586A6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>
            <a:extLst>
              <a:ext uri="{FF2B5EF4-FFF2-40B4-BE49-F238E27FC236}">
                <a16:creationId xmlns:a16="http://schemas.microsoft.com/office/drawing/2014/main" id="{7B3E9A51-7E05-32DB-D8C9-53B18BFA5C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>
            <a:extLst>
              <a:ext uri="{FF2B5EF4-FFF2-40B4-BE49-F238E27FC236}">
                <a16:creationId xmlns:a16="http://schemas.microsoft.com/office/drawing/2014/main" id="{9D4DB46E-12B8-4855-230D-9052245BFF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7AFD9109-8B20-E93C-D4E8-91807502BC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6948AF-38C8-49FB-890C-3365642CDF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460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82B8AD-8089-90EF-AC41-EBDE0D2A3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>
            <a:extLst>
              <a:ext uri="{FF2B5EF4-FFF2-40B4-BE49-F238E27FC236}">
                <a16:creationId xmlns:a16="http://schemas.microsoft.com/office/drawing/2014/main" id="{987BCCF7-9161-6DF6-78AB-F1DF605574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>
            <a:extLst>
              <a:ext uri="{FF2B5EF4-FFF2-40B4-BE49-F238E27FC236}">
                <a16:creationId xmlns:a16="http://schemas.microsoft.com/office/drawing/2014/main" id="{16D7F737-684B-B9BA-BD59-80C1025854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C3B4AA2D-0FE9-2E8C-6C53-9D708993A0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6948AF-38C8-49FB-890C-3365642CDF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820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65B3A8-7858-4FAE-A335-5B71733AFA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3504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lt-LT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E28496-B4E1-43DC-9987-2D11D6ED19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41B43D9-AA9E-4CB7-BA36-0C0D331DE3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F37576-812D-4028-A62E-632DCDC906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11E18-2C7A-41F9-BB9A-425C6D3375F8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4051738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5835DF-5D57-4FD9-A2D6-B6C888895D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886AEF3-C02A-4227-9F9F-5C00D32F65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010391-C8AE-45C3-82C5-76E6C2428F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DEA36-237A-422F-BF04-BD4682812C4F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3896256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A3CE92-3B7D-4E3B-A86D-07D77CB7D0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44D4BF-A36F-4899-92B0-F35388CAAB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ABE7C24-BD30-48A6-A908-F12AC4C92A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37EDB-114E-49E1-AD22-1923CB50720C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2276949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lt-LT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071F16-688F-4927-9FA8-78A8E9BCF9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F538C9-5F65-493F-9671-71B29160C5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0986A5-93D5-4043-B687-DFB582FBEE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41DDE-CDEE-4BF5-854F-7DCB58707046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339411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B8687ED-6063-4BB3-8D58-85649E94C7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B900C9-D828-4A92-BD06-590E68A077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DA926C-3F7F-45C1-8B24-F388E9D742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E1E59-1A95-4EEB-84A0-6991611BECC0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981501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D16638E-084D-4DA7-88B5-841AC7D1E3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F76D2F-EC4C-437A-A938-0F89C35611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BBD53BB-05BF-4478-A687-F9A3627334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6F5C9-AA2F-4D29-B88A-1F39C58DB048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2842514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DB1129-0D05-4E5B-BE44-6FA929255A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EE9399-8656-43EE-9613-759E4DE5A7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E830E7-FBCC-43F8-A5D9-4C68C440B0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39FD6-BD02-4E3E-8549-35AB3222E946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925770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0BB9C1D-41C9-4C0D-B258-D0BAEBD74D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AEED785-005A-48E5-B230-A2E4E99F4D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27D3A10-08D7-4E09-9DCA-8244DE187B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38EBE-C73D-45EF-A942-8E9ABC822F43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1762327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108FBAE-604B-4C13-BD32-CD19712591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5636AFB-F531-48AF-9A62-103DBCD686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4C79DB3-51D6-462F-A3FD-66C6DBA715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E0493-AC1A-4ECA-8E3D-54C974DC5A55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21787119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5E9A533-3D03-458B-B8D4-90209C86FD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CC8FD68-C689-4C69-8EAD-448EA66318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6D7DD3A-CF93-46FC-96A9-95B8B12F73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FCCB4-438A-4AB2-A080-B2DAB8A31A30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10490640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4F4759-7E55-45B6-BA2F-831E23A2BC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B677D5-9A4B-4250-B32E-9C99ACE163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AFB5B7-6CB8-441E-9CF5-485BF3EC8E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6CEA2-0AB1-4E7C-8AA9-7D82999A3357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903354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3623EE-BD6D-4A65-8EC1-FCC136EF04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016EC32-D3B5-464D-82F8-F075EC2E67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425524-8E29-46C0-94FE-ED5E4099B2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5CAD7-7E26-4BDC-BED2-972FCF901DF6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21835482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t-L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25C188-3DC3-4CA1-A257-A32B04BA06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C161BC-1373-44D0-B83B-6C643A81E5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51330D-B2A8-4708-A943-7AA912ADFB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6203C-BF4A-4AED-BD9E-C3F1400658D3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9922669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69B4162-4740-4A31-A784-1BB54FF4FE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818615-F566-4424-9EAA-6DB4C0FA16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ECB565-E3D6-4A5D-82D5-FC2BC171C5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30B23-19A2-4B1A-9EF0-A76359B33073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305532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65807F-CBDC-43B3-AA1E-75EEC575F1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F82B06-AF59-4C13-A74A-48215C5AF2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6C6F69-5C11-4A3E-A0C5-2E95A530EE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A4CB8-5994-4826-8E6D-860002C64D51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28789794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lt-LT"/>
              <a:t>Spustelėkite norėdami redaguoti šablono paantraštės stilių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10A47CA-ED6C-41E6-87BE-576390EF60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6A049A-6B50-4B81-BBF2-EDA36CA5DD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A4D952B-72AA-40ED-9BA0-C6AC3687EB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EC363-E479-4772-9FCB-C7F01528FF6C}" type="slidenum">
              <a:rPr lang="en-US" altLang="lt-LT"/>
              <a:pPr/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30496165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65CD6E-E9A5-46F7-8B10-F32E645DDD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4053B1-DC1E-4D1B-B0EF-78EC85C498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5729C6-47D2-4A1B-B953-4EDE38BEBF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B14B32-212C-4F14-BD9E-995F1E0FE99B}" type="slidenum">
              <a:rPr lang="en-US" altLang="lt-LT"/>
              <a:pPr/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7198948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4DEB2A-EC88-4849-ADD5-88B1FF19FE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64EF3D-837A-4994-BF7B-45A63E346F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F2CFF2-0728-4AE9-ABE9-A4A9350731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EE117E-0DE2-4EF0-AD6B-C29233FB2C80}" type="slidenum">
              <a:rPr lang="en-US" altLang="lt-LT"/>
              <a:pPr/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31595340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B8F9EC-7785-4273-A964-E981136D03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49374D-7CFA-41D7-AFF1-EBE7A68403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99046D-A9FD-4680-A4D0-4657111224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9A3A13-2E6F-421D-83D9-F37667BE6F71}" type="slidenum">
              <a:rPr lang="en-US" altLang="lt-LT"/>
              <a:pPr/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21348178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7A3C61D-974B-4941-9FBC-59F50DE728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8A6B6A3-ADAC-41FF-B3EF-65C54321EC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5534228-FAA6-4150-A647-BFE85568CF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2273EF-65FA-43B8-B058-6BDC6D553451}" type="slidenum">
              <a:rPr lang="en-US" altLang="lt-LT"/>
              <a:pPr/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3483278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ED77238-B62B-4349-8D12-7100FC26BE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23D60E4-91B1-4A12-A629-BA103C39D4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F4C0B83-48B2-4147-9893-975193725F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037529-52EA-4118-8E17-087765140A8B}" type="slidenum">
              <a:rPr lang="en-US" altLang="lt-LT"/>
              <a:pPr/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34873621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B48002A-0C69-4308-AE36-C28D02721E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527C2FF-03BA-4003-8402-096EB82C6E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E05B8D5-9339-49D3-850B-B461F3B816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1D43C1-1986-47EE-BF11-27B286DA0FB9}" type="slidenum">
              <a:rPr lang="en-US" altLang="lt-LT"/>
              <a:pPr/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797663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D92A42-E8C9-47FD-8CCC-771C8E83AD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84BDCC0-2169-4C43-A759-2B2CF2D875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A4A73D5-22C1-4859-8082-FFB42B7C57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8616B-9A09-4F7F-BE73-857C4BE412BD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29174166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84E6F8-C47E-45C6-B215-7588EF03BA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7AB5B8-5818-4084-B14C-4DD241153E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39DDD4-A774-4A81-B825-64A70210B1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3595BF-B3BC-47FF-BF23-2002A913C502}" type="slidenum">
              <a:rPr lang="en-US" altLang="lt-LT"/>
              <a:pPr/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16730403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lt-LT" noProof="0"/>
              <a:t>Spustelėkite piktogramą norėdami įtraukti paveikslėlį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8C7D0B-5727-4E68-A3D1-CCDF309DC0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C76BD4-78FB-4D82-B84B-A0C68A370C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572AC2-5CBA-4B30-8EFE-D2EE868AA9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31BFDF-59E4-49D0-AB45-82D145FA7E6D}" type="slidenum">
              <a:rPr lang="en-US" altLang="lt-LT"/>
              <a:pPr/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35532380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703DBF-A576-4F61-863B-7835420DD2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3351AA-EA13-4484-AD42-8FA9BE7B53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09F033F-DA42-4BF5-883C-A09107ECE0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7B8794-BAC9-4813-91E1-C98B36D1CDF0}" type="slidenum">
              <a:rPr lang="en-US" altLang="lt-LT"/>
              <a:pPr/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21690774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7AB56C4-DD92-4BB1-89BF-D50F7A02D5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6E544E-2A51-435A-8CF0-F2080DEE8D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22E27C-A4B0-4A41-86AB-6A62D8DA15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7A42A6-8FBE-4239-B618-3EB88477AE1F}" type="slidenum">
              <a:rPr lang="en-US" altLang="lt-LT"/>
              <a:pPr/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42892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4FE9E3-ABBB-46D7-9D1A-669C31253A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2E6171-FA8A-4DB2-9317-CBE64AD579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54A22C-4DD8-4C4B-BCCA-287DD98955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33AEB-0C89-4681-AC9C-6DA3A3C4EE32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3133225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E2E6A43-8027-4B36-83BA-7098CE8648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389DFF1-EDC9-460F-B1DC-3F073889C3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66BE773-DC2A-41A8-863E-F9D217414A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E8260-67AA-4F62-BB46-FE0C2B949D4F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304845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0069EE9-3AA4-4AD8-8914-2ACC99C51D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6AFB7BB-58B4-4EDC-B78B-82D13919FD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3A030DE-8CBD-4A28-988E-F220878F45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B9B19-C0F1-4576-A8C2-CB3291DA6F85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191966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8AB25E8-EC52-4490-B430-C18B31A269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0781841-BB7D-4348-9796-F4E889A027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0250098-9275-4951-8125-7E21C5B46D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EE295-4D87-45C8-8DB6-732AA2B0FD2C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1563104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1FED4C-3B57-40AC-AB59-95F12C7635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83A3F6-733C-43A7-BD06-8275C1F2B8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FD02B0-B783-46C4-99E4-E23CC36A21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56273-B029-4269-BF22-F43837FF7EB9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4066134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t-L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326678-97A4-4540-89AF-792EC329B3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8112B7-254D-4796-89DB-CE3525FD12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BB39C0-C18A-4A9C-95FE-23C77AC58B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B8EE4-3C87-4B35-90C5-6E4E62659F24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306081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83B0745-9686-4FFD-BBDD-52B0320578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t-LT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15EABC7-737C-439C-98AE-4EBD96817B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t-LT"/>
              <a:t>Click to edit Master text styles</a:t>
            </a:r>
          </a:p>
          <a:p>
            <a:pPr lvl="1"/>
            <a:r>
              <a:rPr lang="en-US" altLang="lt-LT"/>
              <a:t>Second level</a:t>
            </a:r>
          </a:p>
          <a:p>
            <a:pPr lvl="2"/>
            <a:r>
              <a:rPr lang="en-US" altLang="lt-LT"/>
              <a:t>Third level</a:t>
            </a:r>
          </a:p>
          <a:p>
            <a:pPr lvl="3"/>
            <a:r>
              <a:rPr lang="en-US" altLang="lt-LT"/>
              <a:t>Fourth level</a:t>
            </a:r>
          </a:p>
          <a:p>
            <a:pPr lvl="4"/>
            <a:r>
              <a:rPr lang="en-US" altLang="lt-LT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1DF5353-A938-43EB-B672-DC879245135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C4E5B6C-CBC5-4622-B2C9-1274B813003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2EABE74-C509-4BFD-96D4-342BB28E0C2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2D4778C-0494-4D08-8B74-D8F5F57825D1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5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B093184-C451-41AE-86A3-E23474296D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t-LT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ED1BCE6-44A7-4460-82B8-0A72B281CC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t-LT"/>
              <a:t>Click to edit Master text styles</a:t>
            </a:r>
          </a:p>
          <a:p>
            <a:pPr lvl="1"/>
            <a:r>
              <a:rPr lang="en-US" altLang="lt-LT"/>
              <a:t>Second level</a:t>
            </a:r>
          </a:p>
          <a:p>
            <a:pPr lvl="2"/>
            <a:r>
              <a:rPr lang="en-US" altLang="lt-LT"/>
              <a:t>Third level</a:t>
            </a:r>
          </a:p>
          <a:p>
            <a:pPr lvl="3"/>
            <a:r>
              <a:rPr lang="en-US" altLang="lt-LT"/>
              <a:t>Fourth level</a:t>
            </a:r>
          </a:p>
          <a:p>
            <a:pPr lvl="4"/>
            <a:r>
              <a:rPr lang="en-US" altLang="lt-LT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9FE6500-820D-4708-B3DD-C384F960788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F25D23A-88F6-4E76-9877-B952879AE56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4F0EA63-77BE-4B90-97A1-EC55FD2F4E1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0034E9B-FD50-4F78-AF70-AA79C5D6D962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1093949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0FA93AE-9370-4E37-8E37-F7B1D30909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lt-LT"/>
              <a:t>Spustelėję redaguokite stilių</a:t>
            </a:r>
            <a:endParaRPr lang="en-US" altLang="lt-LT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A15D782-E8B5-4568-99D8-B8726BC291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lt-LT"/>
              <a:t>Spustelėkite, kad galėtumėte redaguoti šablono teksto stilius</a:t>
            </a:r>
          </a:p>
          <a:p>
            <a:pPr lvl="1"/>
            <a:r>
              <a:rPr lang="lt-LT" altLang="lt-LT"/>
              <a:t>Antras lygis</a:t>
            </a:r>
          </a:p>
          <a:p>
            <a:pPr lvl="2"/>
            <a:r>
              <a:rPr lang="lt-LT" altLang="lt-LT"/>
              <a:t>Trečias lygis</a:t>
            </a:r>
          </a:p>
          <a:p>
            <a:pPr lvl="3"/>
            <a:r>
              <a:rPr lang="lt-LT" altLang="lt-LT"/>
              <a:t>Ketvirtas lygis</a:t>
            </a:r>
          </a:p>
          <a:p>
            <a:pPr lvl="4"/>
            <a:r>
              <a:rPr lang="lt-LT" altLang="lt-LT"/>
              <a:t>Penktas lygis</a:t>
            </a:r>
            <a:endParaRPr lang="en-US" altLang="lt-LT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E432645-A3F0-4E6E-8BEA-773AAC2B9FC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081821B-81F6-47A1-801F-C2C359F349B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8D803A9-3DFD-47E3-90A3-60EC283A39D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fld id="{8035CBC6-E19C-4D6F-A97E-1895E09DD682}" type="slidenum">
              <a:rPr lang="en-US" altLang="lt-LT"/>
              <a:pPr/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415587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lt-L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um.lrv.lt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://www.nma.lt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f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5D2965-6E5C-88B9-B329-9ACC097FA20C}"/>
              </a:ext>
            </a:extLst>
          </p:cNvPr>
          <p:cNvSpPr txBox="1"/>
          <p:nvPr/>
        </p:nvSpPr>
        <p:spPr>
          <a:xfrm>
            <a:off x="2294899" y="3815462"/>
            <a:ext cx="1765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lt-LT" sz="1400" b="1" dirty="0"/>
              <a:t>2026 m. kovo 10 d.</a:t>
            </a:r>
          </a:p>
          <a:p>
            <a:pPr algn="ctr"/>
            <a:r>
              <a:rPr lang="lt-LT" sz="1400" b="1" dirty="0"/>
              <a:t>VILNIUS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17BDC8-766D-5B9C-5E92-819755CA028D}"/>
              </a:ext>
            </a:extLst>
          </p:cNvPr>
          <p:cNvSpPr txBox="1"/>
          <p:nvPr/>
        </p:nvSpPr>
        <p:spPr>
          <a:xfrm>
            <a:off x="585223" y="1785880"/>
            <a:ext cx="518457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kumimoji="0" lang="lt-LT" sz="3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ietinių, pagal kokybės sistemas pagamintų produktų gamybos ir vartojimo skatinimas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aveikslėlis 3" descr="Paveikslėlis, kuriame yra Natūralus maistas, Veganiška mityba, Vietinis maistas, Maisto grupė&#10;&#10;Dirbtinio intelekto sugeneruotas turinys gali būti neteisingas.">
            <a:extLst>
              <a:ext uri="{FF2B5EF4-FFF2-40B4-BE49-F238E27FC236}">
                <a16:creationId xmlns:a16="http://schemas.microsoft.com/office/drawing/2014/main" id="{2B7FF48B-FBF1-94CC-264B-91CB278262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353" y="1556792"/>
            <a:ext cx="3360373" cy="2520280"/>
          </a:xfrm>
          <a:prstGeom prst="rect">
            <a:avLst/>
          </a:prstGeom>
        </p:spPr>
      </p:pic>
      <p:pic>
        <p:nvPicPr>
          <p:cNvPr id="6" name="Paveikslėlis 5" descr="Paveikslėlis, kuriame yra vištinis paukštis, paukštis, žolė, lauko&#10;&#10;Dirbtinio intelekto sugeneruotas turinys gali būti neteisingas.">
            <a:extLst>
              <a:ext uri="{FF2B5EF4-FFF2-40B4-BE49-F238E27FC236}">
                <a16:creationId xmlns:a16="http://schemas.microsoft.com/office/drawing/2014/main" id="{384D6592-905C-E8C4-AF49-A17C2EB1CF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353" y="4175502"/>
            <a:ext cx="3352647" cy="22514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83E23EB-3735-4F79-AB77-EA2AAC4FE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305812"/>
            <a:ext cx="6172200" cy="613926"/>
          </a:xfrm>
        </p:spPr>
        <p:txBody>
          <a:bodyPr>
            <a:noAutofit/>
          </a:bodyPr>
          <a:lstStyle/>
          <a:p>
            <a:pPr lvl="0">
              <a:defRPr/>
            </a:pPr>
            <a:br>
              <a:rPr lang="lt-LT" altLang="lt-LT" sz="3600" b="1" dirty="0">
                <a:solidFill>
                  <a:srgbClr val="92D05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br>
              <a:rPr lang="lt-LT" altLang="lt-LT" sz="3600" b="1" dirty="0">
                <a:solidFill>
                  <a:srgbClr val="92D05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lt-LT" altLang="lt-LT" sz="3600" b="1" dirty="0">
                <a:solidFill>
                  <a:srgbClr val="0066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PARAMA IKIMOKYKLINIO UGDYMO ĮSTAIGOMS</a:t>
            </a:r>
            <a:br>
              <a:rPr lang="lt-LT" altLang="lt-LT" sz="3600" b="1" dirty="0">
                <a:solidFill>
                  <a:srgbClr val="92D05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endParaRPr lang="lt-LT" sz="36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4711A5A8-8539-47AE-9A87-56FA73AFB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59161"/>
            <a:ext cx="8784976" cy="13169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t-LT" sz="2200" b="1" dirty="0">
                <a:solidFill>
                  <a:srgbClr val="5C92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Pagal kokybės sistemas pagamintų maisto produktų vartojimo skatinimo vaikų ugdymo įstaigose pagalbos taisyklės </a:t>
            </a:r>
          </a:p>
          <a:p>
            <a:pPr marL="0" indent="0" algn="ctr">
              <a:buNone/>
            </a:pPr>
            <a:r>
              <a:rPr lang="lt-LT" sz="2200" dirty="0">
                <a:latin typeface="Calibri" panose="020F0502020204030204" pitchFamily="34" charset="0"/>
                <a:cs typeface="Calibri" panose="020F0502020204030204" pitchFamily="34" charset="0"/>
              </a:rPr>
              <a:t>(LR žemės ūkio ministro 2019-04-30 įsakymas Nr. 3D-267)</a:t>
            </a:r>
          </a:p>
          <a:p>
            <a:pPr marL="0" indent="0" algn="ctr">
              <a:buNone/>
            </a:pPr>
            <a:endParaRPr lang="lt-LT" sz="135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lt-LT" sz="135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lt-LT" sz="1350" dirty="0">
              <a:solidFill>
                <a:srgbClr val="002060"/>
              </a:solidFill>
            </a:endParaRPr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422B6292-508F-493C-8971-DE8FA9718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AE1E59-1A95-4EEB-84A0-6991611BECC0}" type="slidenum">
              <a:rPr kumimoji="0" lang="en-US" altLang="lt-LT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lt-LT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aveikslėlis 5">
            <a:extLst>
              <a:ext uri="{FF2B5EF4-FFF2-40B4-BE49-F238E27FC236}">
                <a16:creationId xmlns:a16="http://schemas.microsoft.com/office/drawing/2014/main" id="{1E2E5895-B791-4C4D-AF0D-97E372D8B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7" y="3212976"/>
            <a:ext cx="2918173" cy="18722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F4C190-E898-482B-95C6-7B757FE35046}"/>
              </a:ext>
            </a:extLst>
          </p:cNvPr>
          <p:cNvSpPr txBox="1"/>
          <p:nvPr/>
        </p:nvSpPr>
        <p:spPr>
          <a:xfrm>
            <a:off x="457200" y="2952016"/>
            <a:ext cx="4978897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marR="0" lvl="0" indent="-257175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lt-LT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Tikslas – </a:t>
            </a:r>
            <a:r>
              <a:rPr kumimoji="0" lang="lt-LT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skatinti ekologiškų ir nacionalinės kokybės produktų vartojimą </a:t>
            </a:r>
            <a:r>
              <a:rPr kumimoji="0" lang="lt-LT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ikimokyklinio ir priešmokyklinio ugdymo įstaigose.</a:t>
            </a:r>
          </a:p>
          <a:p>
            <a:pPr marL="257175" marR="0" lvl="0" indent="-257175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lt-LT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Dengiamas kainų skirtumas</a:t>
            </a:r>
            <a:r>
              <a:rPr kumimoji="0" lang="lt-LT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susidarantis vaikų maitinimui naudojant pagal kokybės sistemas pagamintus produktus vietoje įprastinių maisto produktų ir žaliavų. </a:t>
            </a:r>
          </a:p>
          <a:p>
            <a:pPr marL="257175" marR="0" lvl="0" indent="-257175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lt-LT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Paramos laikotarpis </a:t>
            </a:r>
            <a:r>
              <a:rPr kumimoji="0" lang="lt-LT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nuo sausio 1 d. iki gruodžio 31 d., bet </a:t>
            </a:r>
            <a:r>
              <a:rPr kumimoji="0" lang="lt-LT" sz="20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 trumpesnis nei 3 mėnesiai</a:t>
            </a:r>
            <a:r>
              <a:rPr kumimoji="0" lang="lt-LT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90844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83E23EB-3735-4F79-AB77-EA2AAC4FE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541523"/>
            <a:ext cx="6172200" cy="857250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lt-LT" altLang="lt-LT" sz="3600" b="1" dirty="0">
                <a:solidFill>
                  <a:srgbClr val="0066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GALIMI PAREIŠKĖJAI</a:t>
            </a:r>
            <a:br>
              <a:rPr lang="lt-LT" altLang="lt-LT" sz="3600" b="1" dirty="0">
                <a:solidFill>
                  <a:srgbClr val="92D05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endParaRPr lang="lt-LT" sz="36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422B6292-508F-493C-8971-DE8FA9718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AE1E59-1A95-4EEB-84A0-6991611BECC0}" type="slidenum">
              <a:rPr kumimoji="0" lang="en-US" altLang="lt-LT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lt-LT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F4C190-E898-482B-95C6-7B757FE35046}"/>
              </a:ext>
            </a:extLst>
          </p:cNvPr>
          <p:cNvSpPr txBox="1"/>
          <p:nvPr/>
        </p:nvSpPr>
        <p:spPr>
          <a:xfrm>
            <a:off x="462372" y="970148"/>
            <a:ext cx="8219256" cy="4856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lt-LT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ikimokyklinio ir priešmokyklinio ugdymo įstaigos</a:t>
            </a:r>
            <a:r>
              <a:rPr kumimoji="0" lang="lt-LT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</a:t>
            </a:r>
            <a:r>
              <a:rPr kumimoji="0" lang="lt-LT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taip pat </a:t>
            </a:r>
            <a:r>
              <a:rPr kumimoji="0" lang="lt-LT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daugiafunkciniai centrai </a:t>
            </a:r>
            <a:r>
              <a:rPr kumimoji="0" lang="lt-LT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ir pagal </a:t>
            </a:r>
            <a:r>
              <a:rPr kumimoji="0" lang="lt-LT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pradinio ugdymo programas</a:t>
            </a:r>
            <a:r>
              <a:rPr kumimoji="0" lang="lt-LT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dirbančios vaikų ugdymo įstaigos, tačiau tik tos, kurios dirba taip pat ir pagal ikimokyklinio ar priešmokyklinio ugdymo programas;</a:t>
            </a:r>
          </a:p>
          <a:p>
            <a:pPr marL="342900" marR="0" lvl="0" indent="-342900" algn="just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lt-LT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savivaldybių įsteigtos viešosios įstaigos</a:t>
            </a:r>
            <a:r>
              <a:rPr kumimoji="0" lang="lt-L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organizuojančios ir vykdančios maitinimą tos pačios savivaldybės įsteigtose vaikų ugdymo įstaigose. </a:t>
            </a:r>
          </a:p>
          <a:p>
            <a:pPr marR="0" lvl="0" algn="just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lt-LT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2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Vaikų maitinimui skirtą maistą pareiškėjas turi gaminti pats tam tikslui skirtose patalpose ir turi būti registruotas kaip maisto tvarkymo subjektas VMVT Maisto tvarkymo subjektų sąraše.</a:t>
            </a:r>
            <a:endParaRPr kumimoji="0" lang="lt-LT" sz="2400" b="1" i="0" u="none" strike="noStrike" kern="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848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83E23EB-3735-4F79-AB77-EA2AAC4FE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744" y="339502"/>
            <a:ext cx="5130570" cy="857250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lt-LT" altLang="lt-LT" sz="3600" b="1" dirty="0">
                <a:solidFill>
                  <a:srgbClr val="0066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ĮPAREIGOJIMAI</a:t>
            </a:r>
            <a:endParaRPr lang="lt-LT" sz="3600" dirty="0">
              <a:solidFill>
                <a:srgbClr val="00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4711A5A8-8539-47AE-9A87-56FA73AFB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659" y="1196752"/>
            <a:ext cx="2423708" cy="32809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lt-LT" sz="1800" dirty="0">
                <a:latin typeface="Calibri" panose="020F0502020204030204" pitchFamily="34" charset="0"/>
                <a:cs typeface="Calibri" panose="020F0502020204030204" pitchFamily="34" charset="0"/>
              </a:rPr>
              <a:t>Vaikų maitinimui per visą paramos laikotarpį įsigyti </a:t>
            </a:r>
            <a:r>
              <a:rPr lang="lt-LT" sz="1800" b="1" dirty="0">
                <a:latin typeface="Calibri" panose="020F0502020204030204" pitchFamily="34" charset="0"/>
                <a:cs typeface="Calibri" panose="020F0502020204030204" pitchFamily="34" charset="0"/>
              </a:rPr>
              <a:t>pasirinktinai </a:t>
            </a:r>
            <a:r>
              <a:rPr lang="lt-LT" sz="1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>
              <a:buNone/>
            </a:pPr>
            <a:endParaRPr lang="lt-LT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lt-LT" sz="18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 mažiau kaip 60 proc</a:t>
            </a:r>
            <a:r>
              <a:rPr lang="lt-LT" sz="1800" dirty="0">
                <a:solidFill>
                  <a:srgbClr val="8EC54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lt-LT" sz="1800" dirty="0">
                <a:latin typeface="Calibri" panose="020F0502020204030204" pitchFamily="34" charset="0"/>
                <a:cs typeface="Calibri" panose="020F0502020204030204" pitchFamily="34" charset="0"/>
              </a:rPr>
              <a:t>(jei paraiškoje nurodo didesnį procentą, turi užtikrinti, kad ne mažiau kaip paraiškoje nurodytas procentas) </a:t>
            </a:r>
          </a:p>
          <a:p>
            <a:pPr marL="0" indent="0">
              <a:buNone/>
            </a:pPr>
            <a:r>
              <a:rPr lang="lt-LT" sz="1800" dirty="0">
                <a:latin typeface="Calibri" panose="020F0502020204030204" pitchFamily="34" charset="0"/>
                <a:cs typeface="Calibri" panose="020F0502020204030204" pitchFamily="34" charset="0"/>
              </a:rPr>
              <a:t>arba </a:t>
            </a:r>
          </a:p>
          <a:p>
            <a:pPr marL="0" indent="0">
              <a:buNone/>
            </a:pPr>
            <a:r>
              <a:rPr lang="lt-LT" sz="18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 mažiau kaip 50 proc. </a:t>
            </a:r>
            <a:r>
              <a:rPr lang="lt-LT" sz="1800" dirty="0">
                <a:latin typeface="Calibri" panose="020F0502020204030204" pitchFamily="34" charset="0"/>
                <a:cs typeface="Calibri" panose="020F0502020204030204" pitchFamily="34" charset="0"/>
              </a:rPr>
              <a:t>pagal kokybės sistemas pagamintų produktų viso vaikų maitinimui skirto maisto kiekio.</a:t>
            </a:r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422B6292-508F-493C-8971-DE8FA9718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AE1E59-1A95-4EEB-84A0-6991611BECC0}" type="slidenum">
              <a:rPr kumimoji="0" lang="en-US" altLang="lt-LT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lt-LT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aveikslėlis 5">
            <a:extLst>
              <a:ext uri="{FF2B5EF4-FFF2-40B4-BE49-F238E27FC236}">
                <a16:creationId xmlns:a16="http://schemas.microsoft.com/office/drawing/2014/main" id="{3B8E4E4D-BADA-40CD-97C2-4A20F6B2A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7236" y="2707622"/>
            <a:ext cx="837790" cy="6275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16AA2A-950C-8CD6-2EBB-3DE10DC683AA}"/>
              </a:ext>
            </a:extLst>
          </p:cNvPr>
          <p:cNvSpPr txBox="1"/>
          <p:nvPr/>
        </p:nvSpPr>
        <p:spPr>
          <a:xfrm>
            <a:off x="2590800" y="1196752"/>
            <a:ext cx="6445695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Pirkti </a:t>
            </a:r>
            <a:r>
              <a:rPr kumimoji="0" lang="lt-LT" sz="1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ekologiškus ir pagal nacionalinę maisto kokybės sistemą  pagamintus produktus </a:t>
            </a:r>
            <a:r>
              <a:rPr kumimoji="0" lang="lt-L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visų šių grupių</a:t>
            </a:r>
            <a:r>
              <a:rPr kumimoji="0" lang="lt-L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mėsos ir jos produktų; 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pieno ir jo produktų (išskyrus remiamus pagal programą); 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kiaušinių; 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grūdų produktų; 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duonos bei pyrago gaminių; 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aliejaus ir riebalų; 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vaisių ir jų produktų (išskyrus remiamus pagal programą); 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daržovių ir jų produktų (išskyrus remiamus pagal programą); 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uogų ir jų produktų; 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kitų (medaus, žuvies ir kt.) maisto produktų.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Kiekvienoje iš šių grupių, </a:t>
            </a:r>
            <a:r>
              <a:rPr kumimoji="0" lang="lt-LT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išskyrus kitų maisto produktų </a:t>
            </a:r>
            <a:r>
              <a:rPr kumimoji="0" lang="lt-L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grupę, per visą paramos laikotarpį pagal kokybės sistemas pagaminti produktai turi sudaryti </a:t>
            </a:r>
            <a:r>
              <a:rPr kumimoji="0" lang="lt-LT" sz="1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 mažiau kaip 15 proc.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  <a:r>
              <a:rPr kumimoji="0" lang="nn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udarant maisto produktų tiekimo sutartis</a:t>
            </a:r>
            <a:r>
              <a:rPr kumimoji="0" lang="nn-N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nn-NO" sz="1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pirmenybę teikti ekologinės gamybos produktams.</a:t>
            </a:r>
            <a:endParaRPr kumimoji="0" lang="lt-LT" sz="1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66D4B296-6308-9D20-4649-F17E766BD8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1167" y="521217"/>
            <a:ext cx="1530229" cy="493819"/>
          </a:xfrm>
          <a:prstGeom prst="rect">
            <a:avLst/>
          </a:prstGeo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id="{C1CA50BF-5140-2155-BF22-7DE04CFB04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4034" y="521217"/>
            <a:ext cx="837791" cy="52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53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83E23EB-3735-4F79-AB77-EA2AAC4FE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lvl="0">
              <a:defRPr/>
            </a:pPr>
            <a:r>
              <a:rPr lang="lt-LT" altLang="lt-LT" sz="36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PARAMOS DYDIS</a:t>
            </a:r>
            <a:br>
              <a:rPr lang="lt-LT" altLang="lt-LT" b="1" dirty="0">
                <a:latin typeface="+mj-lt"/>
                <a:ea typeface="+mj-ea"/>
                <a:cs typeface="+mj-cs"/>
              </a:rPr>
            </a:br>
            <a:endParaRPr lang="lt-LT" dirty="0">
              <a:latin typeface="+mj-lt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EBCD4E-E683-002A-BFC3-F0AC07BDDAE4}"/>
              </a:ext>
            </a:extLst>
          </p:cNvPr>
          <p:cNvSpPr txBox="1"/>
          <p:nvPr/>
        </p:nvSpPr>
        <p:spPr bwMode="auto">
          <a:xfrm>
            <a:off x="457200" y="1196752"/>
            <a:ext cx="4038600" cy="49294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defTabSz="91440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0066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lt-LT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jei vaikų maitinimui pasirenkama </a:t>
            </a:r>
            <a:r>
              <a:rPr kumimoji="0" lang="lt-LT" sz="1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ne mažiau kaip 60 proc. </a:t>
            </a:r>
            <a:r>
              <a:rPr kumimoji="0" lang="lt-LT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pagal kokybės sistemas pagamintų produktų viso vaikų maitinimui skirto maisto kiekio - </a:t>
            </a:r>
            <a:r>
              <a:rPr kumimoji="0" lang="lt-LT" sz="1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pagalbos dydis 26 eurai </a:t>
            </a:r>
            <a:r>
              <a:rPr kumimoji="0" lang="lt-LT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vienam vaikui per mėnesį </a:t>
            </a:r>
          </a:p>
          <a:p>
            <a:pPr marR="0" lvl="0" defTabSz="91440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006600"/>
              </a:buClr>
              <a:buSzTx/>
              <a:tabLst/>
              <a:defRPr/>
            </a:pPr>
            <a:endParaRPr kumimoji="0" lang="lt-LT" sz="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</a:endParaRPr>
          </a:p>
          <a:p>
            <a:pPr marR="0" lvl="0" defTabSz="91440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006600"/>
              </a:buClr>
              <a:buSzTx/>
              <a:tabLst/>
              <a:defRPr/>
            </a:pPr>
            <a:r>
              <a:rPr lang="lt-LT" sz="1900" dirty="0">
                <a:latin typeface="+mn-lt"/>
              </a:rPr>
              <a:t>     </a:t>
            </a:r>
            <a:r>
              <a:rPr kumimoji="0" lang="lt-LT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arba </a:t>
            </a:r>
          </a:p>
          <a:p>
            <a:pPr marR="0" lvl="0" defTabSz="91440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006600"/>
              </a:buClr>
              <a:buSzTx/>
              <a:tabLst/>
              <a:defRPr/>
            </a:pPr>
            <a:endParaRPr kumimoji="0" lang="lt-LT" sz="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</a:endParaRPr>
          </a:p>
          <a:p>
            <a:pPr marL="342900" marR="0" lvl="0" indent="-342900" defTabSz="91440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0066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lt-LT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jei vaikų maitinimui pasirenkama </a:t>
            </a:r>
            <a:r>
              <a:rPr kumimoji="0" lang="lt-LT" sz="1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ne mažiau kaip 50 proc. </a:t>
            </a:r>
            <a:r>
              <a:rPr kumimoji="0" lang="lt-LT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pagal kokybės sistemas pagamintų produktų viso vaikų maitinimui skirto maisto kiekio – pagalbos dydis </a:t>
            </a:r>
            <a:r>
              <a:rPr kumimoji="0" lang="lt-LT" sz="1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22 eurai </a:t>
            </a:r>
            <a:r>
              <a:rPr kumimoji="0" lang="lt-LT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vienam vaikui per mėnesį. </a:t>
            </a:r>
          </a:p>
        </p:txBody>
      </p:sp>
      <p:pic>
        <p:nvPicPr>
          <p:cNvPr id="6" name="Paveikslėlis 5" descr="Paveikslėlis, kuriame yra asmuo, apranga, patiekalas, maistas&#10;&#10;Dirbtinio intelekto sugeneruotas turinys gali būti neteisingas.">
            <a:extLst>
              <a:ext uri="{FF2B5EF4-FFF2-40B4-BE49-F238E27FC236}">
                <a16:creationId xmlns:a16="http://schemas.microsoft.com/office/drawing/2014/main" id="{DA5BA9AA-DE1B-38C4-CEFB-14A45B6DE3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0" r="20971" b="1"/>
          <a:stretch>
            <a:fillRect/>
          </a:stretch>
        </p:blipFill>
        <p:spPr>
          <a:xfrm>
            <a:off x="4648200" y="1196752"/>
            <a:ext cx="4038600" cy="4929413"/>
          </a:xfrm>
          <a:prstGeom prst="rect">
            <a:avLst/>
          </a:prstGeom>
          <a:noFill/>
        </p:spPr>
      </p:pic>
      <p:sp>
        <p:nvSpPr>
          <p:cNvPr id="4" name="Skaidrės numerio vietos rezervavimo ženklas 3" hidden="1">
            <a:extLst>
              <a:ext uri="{FF2B5EF4-FFF2-40B4-BE49-F238E27FC236}">
                <a16:creationId xmlns:a16="http://schemas.microsoft.com/office/drawing/2014/main" id="{422B6292-508F-493C-8971-DE8FA9718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BAE1E59-1A95-4EEB-84A0-6991611BECC0}" type="slidenum">
              <a:rPr kumimoji="0" lang="en-US" altLang="lt-LT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lt-LT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0050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83E23EB-3735-4F79-AB77-EA2AAC4FE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800" y="620688"/>
            <a:ext cx="4553976" cy="28897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lt-LT" altLang="lt-LT" sz="2400" b="1" dirty="0">
                <a:solidFill>
                  <a:srgbClr val="126A3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PARAMOS STATISTIKA</a:t>
            </a:r>
            <a:endParaRPr lang="lt-LT" sz="2400" b="1" dirty="0">
              <a:solidFill>
                <a:srgbClr val="126A3A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DECE7D-D2DC-4D3D-2B9D-0EA00153FE9F}"/>
              </a:ext>
            </a:extLst>
          </p:cNvPr>
          <p:cNvSpPr txBox="1"/>
          <p:nvPr/>
        </p:nvSpPr>
        <p:spPr>
          <a:xfrm>
            <a:off x="814142" y="4466957"/>
            <a:ext cx="7515716" cy="2288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Paramai ekologiškų ir pagal nacionalinę maisto kokybės sistemą pagamintų maisto produktų vartojimo ikimokyklinio ugdymo įstaigose skatinti planuojama skirti </a:t>
            </a:r>
            <a:r>
              <a:rPr kumimoji="0" lang="lt-LT" sz="20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iš ŽŪM asignavimų:                                                  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lt-LT" sz="2000" b="1" i="0" u="none" strike="noStrike" kern="100" cap="none" spc="0" normalizeH="0" baseline="0" noProof="0" dirty="0">
                <a:ln>
                  <a:noFill/>
                </a:ln>
                <a:solidFill>
                  <a:srgbClr val="3B7D23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202</a:t>
            </a:r>
            <a:r>
              <a:rPr lang="lt-LT" sz="2000" b="1" kern="100" dirty="0">
                <a:solidFill>
                  <a:srgbClr val="3B7D23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6</a:t>
            </a:r>
            <a:r>
              <a:rPr kumimoji="0" lang="lt-LT" sz="2000" b="1" i="0" u="none" strike="noStrike" kern="100" cap="none" spc="0" normalizeH="0" baseline="0" noProof="0" dirty="0">
                <a:ln>
                  <a:noFill/>
                </a:ln>
                <a:solidFill>
                  <a:srgbClr val="3B7D23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m. – 2 451 tūkst. Eur</a:t>
            </a:r>
            <a:endParaRPr kumimoji="0" lang="lt-LT" sz="20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lt-LT" sz="2000" b="1" i="0" u="none" strike="noStrike" kern="100" cap="none" spc="0" normalizeH="0" baseline="0" noProof="0" dirty="0">
                <a:ln>
                  <a:noFill/>
                </a:ln>
                <a:solidFill>
                  <a:srgbClr val="3B7D23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202</a:t>
            </a:r>
            <a:r>
              <a:rPr lang="lt-LT" sz="2000" b="1" kern="100" dirty="0">
                <a:solidFill>
                  <a:srgbClr val="3B7D23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7</a:t>
            </a:r>
            <a:r>
              <a:rPr kumimoji="0" lang="lt-LT" sz="2000" b="1" i="0" u="none" strike="noStrike" kern="100" cap="none" spc="0" normalizeH="0" baseline="0" noProof="0" dirty="0">
                <a:ln>
                  <a:noFill/>
                </a:ln>
                <a:solidFill>
                  <a:srgbClr val="3B7D23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m. – 2 451 tūkst. Eur</a:t>
            </a:r>
            <a:endParaRPr kumimoji="0" lang="lt-LT" sz="20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600" b="1" i="0" u="none" strike="noStrike" kern="1200" cap="none" spc="0" normalizeH="0" baseline="0" noProof="0" dirty="0">
                <a:ln>
                  <a:noFill/>
                </a:ln>
                <a:solidFill>
                  <a:srgbClr val="8EC543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                                                                </a:t>
            </a:r>
          </a:p>
          <a:p>
            <a:pPr marL="3943350" marR="0" lvl="8" indent="-285750" algn="just" defTabSz="914400" rtl="0" eaLnBrk="1" fontAlgn="auto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lt-LT" sz="1600" b="1" i="0" u="none" strike="noStrike" kern="1200" cap="none" spc="0" normalizeH="0" baseline="0" noProof="0" dirty="0">
              <a:ln>
                <a:noFill/>
              </a:ln>
              <a:solidFill>
                <a:srgbClr val="8EC543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8" name="Lentelė 7">
            <a:extLst>
              <a:ext uri="{FF2B5EF4-FFF2-40B4-BE49-F238E27FC236}">
                <a16:creationId xmlns:a16="http://schemas.microsoft.com/office/drawing/2014/main" id="{D7689F44-0D65-8172-8EBF-AC2174DD24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591597"/>
              </p:ext>
            </p:extLst>
          </p:nvPr>
        </p:nvGraphicFramePr>
        <p:xfrm>
          <a:off x="814142" y="1066728"/>
          <a:ext cx="7947767" cy="3368294"/>
        </p:xfrm>
        <a:graphic>
          <a:graphicData uri="http://schemas.openxmlformats.org/drawingml/2006/table">
            <a:tbl>
              <a:tblPr firstRow="1" bandRow="1"/>
              <a:tblGrid>
                <a:gridCol w="1007536">
                  <a:extLst>
                    <a:ext uri="{9D8B030D-6E8A-4147-A177-3AD203B41FA5}">
                      <a16:colId xmlns:a16="http://schemas.microsoft.com/office/drawing/2014/main" val="3649636277"/>
                    </a:ext>
                  </a:extLst>
                </a:gridCol>
                <a:gridCol w="2010541">
                  <a:extLst>
                    <a:ext uri="{9D8B030D-6E8A-4147-A177-3AD203B41FA5}">
                      <a16:colId xmlns:a16="http://schemas.microsoft.com/office/drawing/2014/main" val="231377632"/>
                    </a:ext>
                  </a:extLst>
                </a:gridCol>
                <a:gridCol w="1643230">
                  <a:extLst>
                    <a:ext uri="{9D8B030D-6E8A-4147-A177-3AD203B41FA5}">
                      <a16:colId xmlns:a16="http://schemas.microsoft.com/office/drawing/2014/main" val="4262684116"/>
                    </a:ext>
                  </a:extLst>
                </a:gridCol>
                <a:gridCol w="1643230">
                  <a:extLst>
                    <a:ext uri="{9D8B030D-6E8A-4147-A177-3AD203B41FA5}">
                      <a16:colId xmlns:a16="http://schemas.microsoft.com/office/drawing/2014/main" val="2743013946"/>
                    </a:ext>
                  </a:extLst>
                </a:gridCol>
                <a:gridCol w="1643230">
                  <a:extLst>
                    <a:ext uri="{9D8B030D-6E8A-4147-A177-3AD203B41FA5}">
                      <a16:colId xmlns:a16="http://schemas.microsoft.com/office/drawing/2014/main" val="1484016658"/>
                    </a:ext>
                  </a:extLst>
                </a:gridCol>
              </a:tblGrid>
              <a:tr h="6070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t-LT" sz="16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Metai</a:t>
                      </a:r>
                      <a:endParaRPr lang="lt-LT" sz="16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t-LT" sz="16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Vaikų skaičius</a:t>
                      </a:r>
                      <a:endParaRPr lang="lt-LT" sz="16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t-LT" sz="16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Vaikų ugdymo įstaigos</a:t>
                      </a:r>
                      <a:endParaRPr lang="lt-LT" sz="16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t-LT" sz="16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Skirti pinigai, </a:t>
                      </a:r>
                      <a:endParaRPr lang="lt-LT" sz="16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t-LT" sz="16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tūkst. Eur</a:t>
                      </a:r>
                      <a:endParaRPr lang="lt-LT" sz="16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t-LT" sz="16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Panaudoti pinigai, tūkst. Eur</a:t>
                      </a:r>
                      <a:endParaRPr lang="lt-LT" sz="16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298648"/>
                  </a:ext>
                </a:extLst>
              </a:tr>
              <a:tr h="3868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t-LT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lt-LT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t-LT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997</a:t>
                      </a:r>
                      <a:endParaRPr lang="lt-LT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t-LT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lt-LT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t-LT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186</a:t>
                      </a:r>
                      <a:endParaRPr lang="lt-LT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t-LT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lt-LT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86821"/>
                  </a:ext>
                </a:extLst>
              </a:tr>
              <a:tr h="4207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t-LT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lt-LT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t-LT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1061</a:t>
                      </a:r>
                      <a:endParaRPr lang="lt-LT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t-LT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lt-LT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t-LT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571 </a:t>
                      </a:r>
                      <a:endParaRPr lang="lt-LT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t-LT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lt-LT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9296670"/>
                  </a:ext>
                </a:extLst>
              </a:tr>
              <a:tr h="3868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t-LT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lt-LT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t-LT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7200</a:t>
                      </a:r>
                      <a:endParaRPr lang="lt-LT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t-LT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lt-LT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t-LT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1 008 </a:t>
                      </a:r>
                      <a:endParaRPr lang="lt-LT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t-LT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338</a:t>
                      </a:r>
                      <a:endParaRPr lang="lt-LT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903199"/>
                  </a:ext>
                </a:extLst>
              </a:tr>
              <a:tr h="4013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t-LT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lt-LT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t-LT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10000</a:t>
                      </a:r>
                      <a:endParaRPr lang="lt-LT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t-LT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lt-LT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t-LT" sz="1600" b="1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1 176</a:t>
                      </a:r>
                      <a:endParaRPr lang="lt-LT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t-LT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689</a:t>
                      </a:r>
                      <a:endParaRPr lang="lt-LT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955594"/>
                  </a:ext>
                </a:extLst>
              </a:tr>
              <a:tr h="3868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t-LT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lt-LT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t-LT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10760</a:t>
                      </a:r>
                      <a:endParaRPr lang="lt-LT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t-LT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lt-LT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t-LT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1 344 </a:t>
                      </a:r>
                      <a:endParaRPr lang="lt-LT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t-LT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1 057 </a:t>
                      </a:r>
                      <a:endParaRPr lang="lt-LT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374470"/>
                  </a:ext>
                </a:extLst>
              </a:tr>
              <a:tr h="3868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t-LT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lt-LT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t-LT" sz="1600" b="1" kern="120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11900</a:t>
                      </a:r>
                      <a:endParaRPr lang="lt-LT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t-LT" sz="1600" b="1" kern="120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70</a:t>
                      </a:r>
                      <a:endParaRPr lang="lt-LT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t-LT" sz="1600" b="1" kern="12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2 130 </a:t>
                      </a:r>
                      <a:endParaRPr lang="lt-LT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t-LT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1 448 </a:t>
                      </a:r>
                      <a:endParaRPr lang="lt-LT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6272280"/>
                  </a:ext>
                </a:extLst>
              </a:tr>
              <a:tr h="3868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t-LT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lt-LT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t-LT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14000</a:t>
                      </a:r>
                      <a:endParaRPr lang="lt-LT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t-LT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87</a:t>
                      </a:r>
                      <a:endParaRPr lang="lt-LT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t-LT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2 340</a:t>
                      </a:r>
                      <a:endParaRPr lang="lt-LT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t-LT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1 875</a:t>
                      </a:r>
                      <a:endParaRPr lang="lt-LT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D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20199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2531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622A685-2F9B-925B-5CFC-96C599840BCB}"/>
              </a:ext>
            </a:extLst>
          </p:cNvPr>
          <p:cNvSpPr txBox="1"/>
          <p:nvPr/>
        </p:nvSpPr>
        <p:spPr bwMode="auto">
          <a:xfrm>
            <a:off x="457200" y="980728"/>
            <a:ext cx="4546848" cy="51454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R="0" lvl="0" defTabSz="914400" eaLnBrk="1" latinLnBrk="0" hangingPunct="1">
              <a:lnSpc>
                <a:spcPct val="90000"/>
              </a:lnSpc>
              <a:spcBef>
                <a:spcPct val="20000"/>
              </a:spcBef>
              <a:buClrTx/>
              <a:buSzTx/>
              <a:tabLst/>
              <a:defRPr/>
            </a:pPr>
            <a:r>
              <a:rPr kumimoji="0" lang="lt-LT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Šiai priemonei finansuoti</a:t>
            </a:r>
            <a:r>
              <a:rPr kumimoji="0" lang="lt-LT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 2025 m. skirta</a:t>
            </a:r>
          </a:p>
          <a:p>
            <a:pPr marR="0" lvl="0" defTabSz="914400" eaLnBrk="1" latinLnBrk="0" hangingPunct="1">
              <a:lnSpc>
                <a:spcPct val="90000"/>
              </a:lnSpc>
              <a:spcBef>
                <a:spcPct val="20000"/>
              </a:spcBef>
              <a:buClrTx/>
              <a:buSzTx/>
              <a:tabLst/>
              <a:defRPr/>
            </a:pPr>
            <a:r>
              <a:rPr kumimoji="0" lang="lt-LT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2 </a:t>
            </a:r>
            <a:r>
              <a:rPr lang="lt-LT" b="1" dirty="0">
                <a:latin typeface="+mn-lt"/>
              </a:rPr>
              <a:t>34</a:t>
            </a:r>
            <a:r>
              <a:rPr kumimoji="0" lang="lt-LT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0 tūkst. Eur</a:t>
            </a:r>
            <a:r>
              <a:rPr lang="lt-LT" b="1" noProof="0" dirty="0">
                <a:latin typeface="+mn-lt"/>
              </a:rPr>
              <a:t>:</a:t>
            </a:r>
            <a:endParaRPr kumimoji="0" lang="lt-LT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</a:endParaRPr>
          </a:p>
          <a:p>
            <a:pPr marL="285750" marR="0" lvl="0" indent="-285750" defTabSz="91440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7030A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lt-LT" dirty="0">
                <a:latin typeface="+mn-lt"/>
              </a:rPr>
              <a:t>d</a:t>
            </a:r>
            <a:r>
              <a:rPr kumimoji="0" lang="lt-LT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</a:rPr>
              <a:t>alyvavo</a:t>
            </a:r>
            <a:r>
              <a:rPr kumimoji="0" lang="lt-LT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 87 darželiai – 24</a:t>
            </a:r>
            <a:r>
              <a:rPr lang="lt-LT" b="1" dirty="0">
                <a:latin typeface="+mn-lt"/>
              </a:rPr>
              <a:t> proc.</a:t>
            </a:r>
            <a:r>
              <a:rPr kumimoji="0" lang="lt-LT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 daugiau nei 2023 m. </a:t>
            </a:r>
            <a:r>
              <a:rPr kumimoji="0" lang="lt-LT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(70 darželių),</a:t>
            </a:r>
          </a:p>
          <a:p>
            <a:pPr marL="285750" marR="0" lvl="0" indent="-285750" defTabSz="91440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7030A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lt-LT" dirty="0">
                <a:latin typeface="+mn-lt"/>
              </a:rPr>
              <a:t>s</a:t>
            </a:r>
            <a:r>
              <a:rPr kumimoji="0" lang="lt-LT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veikesnę mitybą gavo apie </a:t>
            </a:r>
            <a:r>
              <a:rPr kumimoji="0" lang="lt-LT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14 000 vaikų</a:t>
            </a:r>
            <a:r>
              <a:rPr kumimoji="0" lang="lt-LT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, </a:t>
            </a:r>
            <a:r>
              <a:rPr lang="lt-LT" dirty="0">
                <a:latin typeface="+mn-lt"/>
              </a:rPr>
              <a:t>2023 m.</a:t>
            </a:r>
            <a:r>
              <a:rPr kumimoji="0" lang="lt-LT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 – apie 12 000 vaikų.</a:t>
            </a:r>
          </a:p>
          <a:p>
            <a:pPr marR="0" lvl="0" defTabSz="91440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7030A0"/>
              </a:buClr>
              <a:buSzTx/>
              <a:tabLst/>
              <a:defRPr/>
            </a:pPr>
            <a:endParaRPr lang="lt-LT" dirty="0">
              <a:latin typeface="+mn-lt"/>
            </a:endParaRPr>
          </a:p>
          <a:p>
            <a:pPr marR="0" lvl="0" defTabSz="91440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7030A0"/>
              </a:buClr>
              <a:buSzTx/>
              <a:tabLst/>
              <a:defRPr/>
            </a:pPr>
            <a:r>
              <a:rPr lang="lt-LT" b="1" dirty="0">
                <a:latin typeface="+mn-lt"/>
              </a:rPr>
              <a:t>2026 m. skirta - 2451 tūkst. Eur:</a:t>
            </a:r>
          </a:p>
          <a:p>
            <a:pPr marL="285750" marR="0" lvl="0" indent="-285750" defTabSz="91440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7030A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lt-LT" dirty="0">
                <a:latin typeface="+mn-lt"/>
              </a:rPr>
              <a:t>dalyvauja </a:t>
            </a:r>
            <a:r>
              <a:rPr lang="lt-LT" b="1" dirty="0">
                <a:latin typeface="+mn-lt"/>
              </a:rPr>
              <a:t>90 darželių,</a:t>
            </a:r>
          </a:p>
          <a:p>
            <a:pPr marL="285750" marR="0" lvl="0" indent="-285750" defTabSz="91440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7030A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lt-LT" dirty="0">
                <a:latin typeface="+mn-lt"/>
              </a:rPr>
              <a:t>n</a:t>
            </a:r>
            <a:r>
              <a:rPr kumimoji="0" lang="lt-LT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</a:rPr>
              <a:t>aujai</a:t>
            </a:r>
            <a:r>
              <a:rPr kumimoji="0" lang="lt-LT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 įsijungusios savivaldybės – </a:t>
            </a:r>
            <a:r>
              <a:rPr lang="lt-LT" b="1" dirty="0">
                <a:solidFill>
                  <a:srgbClr val="006600"/>
                </a:solidFill>
                <a:latin typeface="+mn-lt"/>
              </a:rPr>
              <a:t>Rokiškio</a:t>
            </a:r>
            <a:r>
              <a:rPr kumimoji="0" lang="lt-LT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 r., </a:t>
            </a:r>
            <a:r>
              <a:rPr lang="lt-LT" b="1" dirty="0">
                <a:solidFill>
                  <a:srgbClr val="006600"/>
                </a:solidFill>
                <a:latin typeface="+mn-lt"/>
              </a:rPr>
              <a:t>Kaišiadorių r.</a:t>
            </a:r>
            <a:r>
              <a:rPr kumimoji="0" lang="lt-LT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, Šilalės r.</a:t>
            </a:r>
            <a:r>
              <a:rPr kumimoji="0" lang="lt-LT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lt-LT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Širvintų r., Varėnos r</a:t>
            </a:r>
            <a:r>
              <a:rPr kumimoji="0" lang="lt-LT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.</a:t>
            </a:r>
          </a:p>
          <a:p>
            <a:pPr marL="285750" marR="0" lvl="0" indent="-285750" defTabSz="91440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7030A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lt-LT" dirty="0">
                <a:latin typeface="+mn-lt"/>
              </a:rPr>
              <a:t>p</a:t>
            </a:r>
            <a:r>
              <a:rPr kumimoji="0" lang="lt-LT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</a:rPr>
              <a:t>adidėjo</a:t>
            </a:r>
            <a:r>
              <a:rPr kumimoji="0" lang="lt-LT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 dalyvaujančių darželių skaičius </a:t>
            </a:r>
            <a:r>
              <a:rPr kumimoji="0" lang="lt-LT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Vilniaus</a:t>
            </a:r>
            <a:r>
              <a:rPr kumimoji="0" lang="lt-LT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lt-LT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Kėdainių r. ir Mažeikių r. savivaldybių.</a:t>
            </a:r>
          </a:p>
        </p:txBody>
      </p:sp>
      <p:pic>
        <p:nvPicPr>
          <p:cNvPr id="3" name="Paveikslėlis 2">
            <a:extLst>
              <a:ext uri="{FF2B5EF4-FFF2-40B4-BE49-F238E27FC236}">
                <a16:creationId xmlns:a16="http://schemas.microsoft.com/office/drawing/2014/main" id="{04F4569F-C70F-FF6B-8566-FED37D3A3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0"/>
            <a:ext cx="40386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5587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C61CE5-28E9-9013-6FD1-C2E0841FE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4CEEEE37-2752-D199-8572-F4CFED751F5B}"/>
              </a:ext>
            </a:extLst>
          </p:cNvPr>
          <p:cNvSpPr txBox="1"/>
          <p:nvPr/>
        </p:nvSpPr>
        <p:spPr>
          <a:xfrm>
            <a:off x="395536" y="2564904"/>
            <a:ext cx="8556012" cy="356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 eaLnBrk="1" hangingPunct="1">
              <a:spcBef>
                <a:spcPct val="20000"/>
              </a:spcBef>
              <a:defRPr/>
            </a:pPr>
            <a:r>
              <a:rPr lang="lt-LT" sz="2000" b="1" kern="0" dirty="0">
                <a:solidFill>
                  <a:srgbClr val="5C92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SKELBIAMA </a:t>
            </a:r>
          </a:p>
          <a:p>
            <a:pPr algn="just" defTabSz="685800" eaLnBrk="1" hangingPunct="1">
              <a:spcBef>
                <a:spcPct val="20000"/>
              </a:spcBef>
              <a:defRPr/>
            </a:pPr>
            <a:r>
              <a:rPr lang="lt-LT" sz="2000" b="1" kern="0" dirty="0">
                <a:solidFill>
                  <a:srgbClr val="5C92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Žemės ūkio ministerijos </a:t>
            </a:r>
            <a:r>
              <a:rPr lang="lt-LT" sz="2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interneto svetainėje </a:t>
            </a:r>
            <a:r>
              <a:rPr lang="lt-LT" sz="2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www.zum.lrv.lt</a:t>
            </a:r>
            <a:r>
              <a:rPr lang="lt-LT" sz="2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Skelbimai / Informaciniai skelbimai</a:t>
            </a:r>
            <a:endParaRPr lang="lt-LT" sz="2000" b="1" kern="0" dirty="0">
              <a:solidFill>
                <a:srgbClr val="5C924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685800" eaLnBrk="1" hangingPunct="1">
              <a:spcBef>
                <a:spcPct val="20000"/>
              </a:spcBef>
              <a:defRPr/>
            </a:pPr>
            <a:endParaRPr lang="lt-LT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685800" eaLnBrk="1" hangingPunct="1">
              <a:spcBef>
                <a:spcPct val="20000"/>
              </a:spcBef>
              <a:defRPr/>
            </a:pPr>
            <a:r>
              <a:rPr lang="lt-LT" sz="2000" b="1" kern="0" dirty="0">
                <a:solidFill>
                  <a:srgbClr val="5C92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Nacionalinės mokėjimo agentūros </a:t>
            </a:r>
            <a:r>
              <a:rPr lang="lt-LT" sz="2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interneto svetainėje </a:t>
            </a:r>
            <a:r>
              <a:rPr lang="lt-LT" sz="2000" b="1" kern="0" dirty="0">
                <a:solidFill>
                  <a:srgbClr val="5C9247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www.nma.lrv.lt</a:t>
            </a:r>
            <a:endParaRPr lang="lt-LT" sz="2000" b="1" kern="0" dirty="0">
              <a:solidFill>
                <a:srgbClr val="5C924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7175" indent="-257175" algn="just" defTabSz="685800" eaLnBrk="1" hangingPunct="1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lt-LT" sz="2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nurodo paraiškų priėmimo terminus, </a:t>
            </a:r>
          </a:p>
          <a:p>
            <a:pPr marL="257175" indent="-257175" algn="just" defTabSz="685800" eaLnBrk="1" hangingPunct="1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lt-LT" sz="2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paraiškų pateikimo vietą, </a:t>
            </a:r>
          </a:p>
          <a:p>
            <a:pPr marL="257175" indent="-257175" algn="just" defTabSz="685800" eaLnBrk="1" hangingPunct="1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lt-LT" sz="2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informaciją, kur galima rasti paramos teikimo tvarką ir paraiškos formą,</a:t>
            </a:r>
          </a:p>
          <a:p>
            <a:pPr marL="257175" indent="-257175" algn="just" defTabSz="685800" eaLnBrk="1" hangingPunct="1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lt-LT" sz="2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visoms renkamoms paraiškoms kvietimo laikotarpiui skiriamą bendrą paramos sumą ir kitą informaciją.</a:t>
            </a:r>
            <a:endParaRPr lang="lt-LT" sz="2000" b="1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avadinimas 1">
            <a:extLst>
              <a:ext uri="{FF2B5EF4-FFF2-40B4-BE49-F238E27FC236}">
                <a16:creationId xmlns:a16="http://schemas.microsoft.com/office/drawing/2014/main" id="{C855D7E8-B828-EE87-FAB9-124CFE100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729043"/>
            <a:ext cx="8028384" cy="1197468"/>
          </a:xfrm>
        </p:spPr>
        <p:txBody>
          <a:bodyPr>
            <a:noAutofit/>
          </a:bodyPr>
          <a:lstStyle/>
          <a:p>
            <a:pPr lvl="0">
              <a:defRPr/>
            </a:pPr>
            <a:br>
              <a:rPr lang="lt-LT" altLang="lt-LT" sz="3600" b="1" dirty="0">
                <a:solidFill>
                  <a:srgbClr val="92D05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br>
              <a:rPr lang="lt-LT" altLang="lt-LT" sz="3600" b="1" dirty="0">
                <a:solidFill>
                  <a:srgbClr val="92D05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lt-LT" altLang="lt-LT" sz="3200" b="1" dirty="0">
                <a:solidFill>
                  <a:srgbClr val="0066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PASKELBTAS PAPILDOMAS KVIETIMAS TEIKTI PARAIŠKAS</a:t>
            </a:r>
            <a:br>
              <a:rPr lang="lt-LT" altLang="lt-LT" sz="2800" b="1" dirty="0">
                <a:solidFill>
                  <a:srgbClr val="0066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lt-LT" altLang="lt-LT" sz="2400" b="1" dirty="0">
                <a:solidFill>
                  <a:srgbClr val="0066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š</a:t>
            </a:r>
            <a:r>
              <a:rPr lang="lt-LT" sz="24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m. kovo 9 – balandžio 3 d. </a:t>
            </a:r>
            <a:r>
              <a:rPr lang="lt-LT" sz="2400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pagalbai gauti </a:t>
            </a:r>
            <a:r>
              <a:rPr lang="lt-LT" sz="24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2026 m. </a:t>
            </a:r>
            <a:br>
              <a:rPr lang="lt-LT" sz="24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lt-LT" sz="24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(paramos laikotarpis nuo balandžio 1 d. iki gruodžio 31 d.) </a:t>
            </a:r>
            <a:br>
              <a:rPr lang="lt-LT" altLang="lt-LT" sz="2400" b="1" dirty="0">
                <a:solidFill>
                  <a:srgbClr val="92D05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lt-LT" altLang="lt-LT" sz="3600" b="1" dirty="0">
                <a:solidFill>
                  <a:srgbClr val="92D05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                                   </a:t>
            </a:r>
            <a:br>
              <a:rPr lang="lt-LT" altLang="lt-LT" sz="3600" b="1" dirty="0">
                <a:solidFill>
                  <a:srgbClr val="92D05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endParaRPr lang="lt-LT" sz="36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643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D3AC07-AD09-1CB6-7A37-4C62175A8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73E1B2A4-C029-354D-2F18-F984DAAEC40E}"/>
              </a:ext>
            </a:extLst>
          </p:cNvPr>
          <p:cNvSpPr txBox="1"/>
          <p:nvPr/>
        </p:nvSpPr>
        <p:spPr>
          <a:xfrm>
            <a:off x="305881" y="1340768"/>
            <a:ext cx="844258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 eaLnBrk="1" fontAlgn="auto" hangingPunct="1">
              <a:spcAft>
                <a:spcPts val="0"/>
              </a:spcAft>
              <a:defRPr/>
            </a:pPr>
            <a:r>
              <a:rPr lang="lt-LT" sz="2800" b="1" dirty="0">
                <a:solidFill>
                  <a:srgbClr val="8EC543"/>
                </a:solidFill>
                <a:latin typeface="Calibri"/>
                <a:cs typeface="Times New Roman" panose="02020603050405020304" pitchFamily="18" charset="0"/>
              </a:rPr>
              <a:t>Saugomų nuorodų</a:t>
            </a:r>
          </a:p>
          <a:p>
            <a:pPr defTabSz="914378" eaLnBrk="1" fontAlgn="auto" hangingPunct="1">
              <a:spcAft>
                <a:spcPts val="0"/>
              </a:spcAft>
              <a:defRPr/>
            </a:pPr>
            <a:r>
              <a:rPr lang="lt-LT" sz="2000" dirty="0">
                <a:latin typeface="Calibri" panose="020F0502020204030204" pitchFamily="34" charset="0"/>
                <a:cs typeface="Calibri" panose="020F0502020204030204" pitchFamily="34" charset="0"/>
              </a:rPr>
              <a:t>2024 m. balandžio 11 d.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Europos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Parlamento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ir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Tarybos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reglamentas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(ES)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2024/1143</a:t>
            </a:r>
            <a:r>
              <a:rPr lang="lt-LT" sz="2000" dirty="0">
                <a:latin typeface="Calibri" panose="020F0502020204030204" pitchFamily="34" charset="0"/>
                <a:cs typeface="Calibri" panose="020F0502020204030204" pitchFamily="34" charset="0"/>
              </a:rPr>
              <a:t> dėl vyno, spiritinių gėrimų ir žemės ūkio produktų geografinių nuorodų, taip pat dėl garantuotų tradicinių gaminių ir žemės ūkio produktų neprivalomų kokybės terminų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&lt;…&gt;</a:t>
            </a:r>
            <a:endParaRPr lang="lt-L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378" eaLnBrk="1" fontAlgn="auto" hangingPunct="1">
              <a:spcAft>
                <a:spcPts val="0"/>
              </a:spcAft>
              <a:defRPr/>
            </a:pPr>
            <a:r>
              <a:rPr lang="lt-LT" sz="2800" b="1" dirty="0">
                <a:solidFill>
                  <a:srgbClr val="92D050"/>
                </a:solidFill>
                <a:latin typeface="Calibri"/>
                <a:cs typeface="Times New Roman" panose="02020603050405020304" pitchFamily="18" charset="0"/>
              </a:rPr>
              <a:t>Ekologinės gamybos</a:t>
            </a:r>
          </a:p>
          <a:p>
            <a:pPr defTabSz="914378" eaLnBrk="1" fontAlgn="auto" hangingPunct="1">
              <a:spcAft>
                <a:spcPts val="0"/>
              </a:spcAft>
              <a:defRPr/>
            </a:pPr>
            <a:r>
              <a:rPr lang="lt-LT" sz="2000" dirty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2018 m. gegužės 30 d. Europos Parlamento ir Tarybos reglamento (</a:t>
            </a:r>
            <a:r>
              <a:rPr lang="lt-LT" sz="2000" b="1" dirty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ES) 2018/848 </a:t>
            </a:r>
            <a:r>
              <a:rPr lang="lt-LT" sz="2000" dirty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dėl ekologinės gamybos ir ekologiškų produktų ženklinimo, kuriuo panaikinamas Tarybos reglamentas (EB) Nr. 834/2007</a:t>
            </a:r>
          </a:p>
          <a:p>
            <a:pPr defTabSz="914378" eaLnBrk="1" fontAlgn="auto" hangingPunct="1">
              <a:spcAft>
                <a:spcPts val="0"/>
              </a:spcAft>
              <a:defRPr/>
            </a:pPr>
            <a:endParaRPr lang="lt-LT" sz="600" b="1" dirty="0">
              <a:solidFill>
                <a:srgbClr val="000000"/>
              </a:solidFill>
              <a:latin typeface="Calibri"/>
              <a:cs typeface="Times New Roman" panose="02020603050405020304" pitchFamily="18" charset="0"/>
            </a:endParaRPr>
          </a:p>
          <a:p>
            <a:pPr defTabSz="914378" eaLnBrk="1" fontAlgn="auto" hangingPunct="1">
              <a:spcAft>
                <a:spcPts val="0"/>
              </a:spcAft>
              <a:defRPr/>
            </a:pPr>
            <a:r>
              <a:rPr lang="lt-LT" sz="2800" b="1" dirty="0">
                <a:solidFill>
                  <a:srgbClr val="92D050"/>
                </a:solidFill>
                <a:latin typeface="Calibri"/>
                <a:cs typeface="Times New Roman" panose="02020603050405020304" pitchFamily="18" charset="0"/>
              </a:rPr>
              <a:t>Nacionalinės maisto kokybės sistemos </a:t>
            </a:r>
          </a:p>
          <a:p>
            <a:pPr defTabSz="914378" eaLnBrk="1" fontAlgn="auto" hangingPunct="1">
              <a:spcAft>
                <a:spcPts val="0"/>
              </a:spcAft>
              <a:defRPr/>
            </a:pPr>
            <a:r>
              <a:rPr lang="lt-LT" sz="2000" dirty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Lietuvos Respublikos žemės ūkio ministro 2022 m. gegužės 20 d. įsakymo </a:t>
            </a:r>
            <a:endParaRPr lang="en-US" sz="2000" dirty="0">
              <a:solidFill>
                <a:srgbClr val="000000"/>
              </a:solidFill>
              <a:latin typeface="Calibri"/>
              <a:cs typeface="Times New Roman" panose="02020603050405020304" pitchFamily="18" charset="0"/>
            </a:endParaRPr>
          </a:p>
          <a:p>
            <a:pPr defTabSz="914378" eaLnBrk="1" fontAlgn="auto" hangingPunct="1">
              <a:spcAft>
                <a:spcPts val="0"/>
              </a:spcAft>
              <a:defRPr/>
            </a:pPr>
            <a:r>
              <a:rPr lang="lt-LT" sz="2000" b="1" dirty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Nr. 3D-351 </a:t>
            </a:r>
            <a:r>
              <a:rPr lang="lt-LT" sz="2000" dirty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„Dėl Nacionalinės maisto kokybės sistemos taisyklių patvirtinimo ir kai kurių žemės ūkio ministro įsakymų pripažinimo netekusiais galios“</a:t>
            </a:r>
            <a:endParaRPr lang="en-US" sz="2000" dirty="0">
              <a:solidFill>
                <a:srgbClr val="000000"/>
              </a:solidFill>
              <a:latin typeface="Calibri"/>
              <a:cs typeface="Times New Roman" panose="02020603050405020304" pitchFamily="18" charset="0"/>
            </a:endParaRPr>
          </a:p>
          <a:p>
            <a:pPr defTabSz="914378" eaLnBrk="1" fontAlgn="auto" hangingPunct="1">
              <a:spcAft>
                <a:spcPts val="0"/>
              </a:spcAft>
              <a:defRPr/>
            </a:pPr>
            <a:endParaRPr lang="en-US" b="1" i="1" dirty="0">
              <a:solidFill>
                <a:srgbClr val="000000"/>
              </a:solidFill>
              <a:latin typeface="Calibri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C93EF2-8D44-A4D2-783B-846744F5257E}"/>
              </a:ext>
            </a:extLst>
          </p:cNvPr>
          <p:cNvSpPr txBox="1"/>
          <p:nvPr/>
        </p:nvSpPr>
        <p:spPr>
          <a:xfrm>
            <a:off x="899592" y="541342"/>
            <a:ext cx="8124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3200" b="1" dirty="0">
                <a:solidFill>
                  <a:srgbClr val="006600"/>
                </a:solidFill>
                <a:latin typeface="Calibri"/>
                <a:cs typeface="Arial" pitchFamily="34" charset="0"/>
              </a:rPr>
              <a:t>PAGALBA TEIKIAMA KOKYBĖS SISTEMOMS</a:t>
            </a:r>
            <a:endParaRPr lang="en-GB" sz="3200" b="1" dirty="0">
              <a:solidFill>
                <a:srgbClr val="92D050"/>
              </a:solidFill>
              <a:latin typeface="Calibri"/>
              <a:cs typeface="Arial" pitchFamily="34" charset="0"/>
            </a:endParaRPr>
          </a:p>
        </p:txBody>
      </p:sp>
      <p:pic>
        <p:nvPicPr>
          <p:cNvPr id="3" name="Paveikslėlis 2">
            <a:extLst>
              <a:ext uri="{FF2B5EF4-FFF2-40B4-BE49-F238E27FC236}">
                <a16:creationId xmlns:a16="http://schemas.microsoft.com/office/drawing/2014/main" id="{3C8562A4-203F-8BD0-2709-E596EA6CF1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8167" b="36411"/>
          <a:stretch/>
        </p:blipFill>
        <p:spPr>
          <a:xfrm>
            <a:off x="3419872" y="1174934"/>
            <a:ext cx="1967948" cy="643906"/>
          </a:xfrm>
          <a:prstGeom prst="rect">
            <a:avLst/>
          </a:prstGeom>
        </p:spPr>
      </p:pic>
      <p:pic>
        <p:nvPicPr>
          <p:cNvPr id="4" name="Paveikslėlis 3">
            <a:extLst>
              <a:ext uri="{FF2B5EF4-FFF2-40B4-BE49-F238E27FC236}">
                <a16:creationId xmlns:a16="http://schemas.microsoft.com/office/drawing/2014/main" id="{730A8BF3-EAB8-34FC-218A-40868239E4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4565" b="50000"/>
          <a:stretch/>
        </p:blipFill>
        <p:spPr>
          <a:xfrm>
            <a:off x="3563888" y="2940476"/>
            <a:ext cx="1530626" cy="492851"/>
          </a:xfrm>
          <a:prstGeom prst="rect">
            <a:avLst/>
          </a:prstGeom>
        </p:spPr>
      </p:pic>
      <p:pic>
        <p:nvPicPr>
          <p:cNvPr id="8" name="Paveikslėlis 7">
            <a:extLst>
              <a:ext uri="{FF2B5EF4-FFF2-40B4-BE49-F238E27FC236}">
                <a16:creationId xmlns:a16="http://schemas.microsoft.com/office/drawing/2014/main" id="{C6E8B18B-D4BA-E53E-805B-9498F3180F7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341" t="25720" b="20381"/>
          <a:stretch/>
        </p:blipFill>
        <p:spPr>
          <a:xfrm>
            <a:off x="6156176" y="4293096"/>
            <a:ext cx="1530627" cy="49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620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C60636A1-70F1-366C-F9A2-39DFC65D3FBA}"/>
              </a:ext>
            </a:extLst>
          </p:cNvPr>
          <p:cNvSpPr txBox="1"/>
          <p:nvPr/>
        </p:nvSpPr>
        <p:spPr>
          <a:xfrm>
            <a:off x="678439" y="1340768"/>
            <a:ext cx="80648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>
              <a:defRPr/>
            </a:pPr>
            <a:endParaRPr lang="lt-LT" sz="2200" b="1" dirty="0">
              <a:solidFill>
                <a:prstClr val="black"/>
              </a:solidFill>
              <a:latin typeface="Calibri"/>
              <a:cs typeface="Times New Roman" panose="02020603050405020304" pitchFamily="18" charset="0"/>
            </a:endParaRPr>
          </a:p>
          <a:p>
            <a:pPr defTabSz="914378">
              <a:defRPr/>
            </a:pPr>
            <a:r>
              <a:rPr lang="lt-LT" sz="2400" b="1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Lietuvos Respublikos žemės ūkio ministro 2007 m. balandžio 23 d. įsakymas Nr. 3D-184 „Dėl Pagalbos kokybiškų žemės ūkio ir maisto produktų gamybai skatinti teikimo taisyklių patvirtinimo“ </a:t>
            </a:r>
          </a:p>
          <a:p>
            <a:pPr defTabSz="914378">
              <a:defRPr/>
            </a:pPr>
            <a:endParaRPr lang="lt-LT" sz="2400" b="1" dirty="0">
              <a:solidFill>
                <a:srgbClr val="8EC543"/>
              </a:solidFill>
              <a:latin typeface="Calibri"/>
              <a:cs typeface="Times New Roman" panose="02020603050405020304" pitchFamily="18" charset="0"/>
            </a:endParaRPr>
          </a:p>
          <a:p>
            <a:pPr marR="0" lvl="0" algn="l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lt-LT" sz="2400" b="1" dirty="0">
                <a:latin typeface="Calibri"/>
                <a:cs typeface="Times New Roman" panose="02020603050405020304" pitchFamily="18" charset="0"/>
              </a:rPr>
              <a:t>Galimi pareiškėjai - </a:t>
            </a:r>
            <a:r>
              <a:rPr kumimoji="0" lang="lt-LT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fiziniai ir juridiniai asmenys</a:t>
            </a:r>
            <a:r>
              <a:rPr kumimoji="0" lang="lt-LT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, kurie vykdo kokybiškų žemės ūkio ir maisto produktų pirminę gamybą ir perdirbimą, </a:t>
            </a:r>
            <a:r>
              <a:rPr kumimoji="0" lang="lt-LT" sz="24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išskyrus žuvininkystės ir akvakultūros produktus</a:t>
            </a:r>
            <a:r>
              <a:rPr kumimoji="0" lang="lt-LT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.</a:t>
            </a:r>
          </a:p>
          <a:p>
            <a:pPr defTabSz="914378">
              <a:defRPr/>
            </a:pPr>
            <a:endParaRPr lang="lt-LT" sz="2200" b="1" dirty="0">
              <a:solidFill>
                <a:srgbClr val="8EC543"/>
              </a:solidFill>
              <a:latin typeface="Calibri"/>
              <a:cs typeface="Times New Roman" panose="02020603050405020304" pitchFamily="18" charset="0"/>
            </a:endParaRPr>
          </a:p>
          <a:p>
            <a:pPr defTabSz="914378">
              <a:defRPr/>
            </a:pPr>
            <a:endParaRPr lang="lt-LT" sz="2000" b="1" dirty="0">
              <a:solidFill>
                <a:srgbClr val="8EC543"/>
              </a:solidFill>
              <a:latin typeface="Calibri"/>
              <a:cs typeface="Times New Roman" panose="02020603050405020304" pitchFamily="18" charset="0"/>
            </a:endParaRPr>
          </a:p>
          <a:p>
            <a:pPr defTabSz="914378">
              <a:defRPr/>
            </a:pPr>
            <a:endParaRPr lang="lt-LT" sz="1600" b="1" dirty="0">
              <a:solidFill>
                <a:prstClr val="black"/>
              </a:solidFill>
              <a:latin typeface="Calibri"/>
              <a:cs typeface="Times New Roman" panose="02020603050405020304" pitchFamily="18" charset="0"/>
            </a:endParaRPr>
          </a:p>
          <a:p>
            <a:pPr defTabSz="914378">
              <a:defRPr/>
            </a:pPr>
            <a:endParaRPr lang="lt-LT" sz="1600" b="1" dirty="0">
              <a:solidFill>
                <a:srgbClr val="00B0F0"/>
              </a:solidFill>
              <a:latin typeface="Calibri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4B5055-6B1F-4AD9-A938-94AA17F8A6A9}"/>
              </a:ext>
            </a:extLst>
          </p:cNvPr>
          <p:cNvSpPr txBox="1"/>
          <p:nvPr/>
        </p:nvSpPr>
        <p:spPr>
          <a:xfrm>
            <a:off x="832185" y="408141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lt-LT" sz="3200" b="1" dirty="0">
                <a:solidFill>
                  <a:srgbClr val="006600"/>
                </a:solidFill>
                <a:latin typeface="Calibri"/>
                <a:cs typeface="Arial" pitchFamily="34" charset="0"/>
              </a:rPr>
              <a:t>PARAMA PAGAL KOKYBĖS SISTEMAS PAGAMINTŲ PRODUKTŲ GAMYBAI SKATINTI</a:t>
            </a:r>
            <a:endParaRPr lang="en-GB" sz="3200" b="1" dirty="0">
              <a:solidFill>
                <a:srgbClr val="006600"/>
              </a:solidFill>
              <a:latin typeface="Calibri"/>
              <a:cs typeface="Arial" pitchFamily="34" charset="0"/>
            </a:endParaRP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41ABC89C-0093-1D0E-3828-6D48FA676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2817" y="4721816"/>
            <a:ext cx="2390594" cy="159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792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C85A28-4DBB-8D59-8779-93CDBA11B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C06E96D8-F6C8-80B0-9354-7E8AB31A5851}"/>
              </a:ext>
            </a:extLst>
          </p:cNvPr>
          <p:cNvSpPr txBox="1"/>
          <p:nvPr/>
        </p:nvSpPr>
        <p:spPr>
          <a:xfrm>
            <a:off x="539552" y="1156854"/>
            <a:ext cx="813690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600" b="1" i="0" u="none" strike="noStrike" kern="1200" cap="none" spc="0" normalizeH="0" baseline="0" noProof="0" dirty="0">
              <a:ln>
                <a:noFill/>
              </a:ln>
              <a:solidFill>
                <a:srgbClr val="8EC54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lt-LT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žemės ūkio ir maisto produktų </a:t>
            </a:r>
            <a:r>
              <a:rPr kumimoji="0" lang="lt-LT" sz="2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 saugomomis nuorodomis </a:t>
            </a:r>
            <a:r>
              <a:rPr kumimoji="0" lang="lt-LT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registravimo paraiškų parengimo išlaidoms* -</a:t>
            </a:r>
            <a:r>
              <a:rPr lang="lt-LT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lt-L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pagalbos suma vienam  pareiškėjui gali siekti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iki</a:t>
            </a:r>
            <a:r>
              <a:rPr kumimoji="0" lang="lt-LT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8 700 E</a:t>
            </a:r>
            <a:r>
              <a:rPr lang="lt-LT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</a:t>
            </a:r>
            <a:r>
              <a:rPr lang="lt-LT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endParaRPr kumimoji="0" lang="lt-LT" sz="2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lt-LT" sz="2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nacionalinės maisto kokybės sistemos </a:t>
            </a:r>
            <a:r>
              <a:rPr kumimoji="0" lang="lt-LT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produktų specifikacijų parengimo išlaidoms* -</a:t>
            </a:r>
            <a:r>
              <a:rPr lang="lt-LT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lt-L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pagalbos suma vienam pareiškėjui gali siekti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iki</a:t>
            </a:r>
            <a:r>
              <a:rPr kumimoji="0" lang="lt-LT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2900 E</a:t>
            </a:r>
            <a:r>
              <a:rPr lang="lt-LT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</a:t>
            </a:r>
            <a:r>
              <a:rPr lang="lt-LT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defTabSz="914378" eaLnBrk="1" fontAlgn="auto" hangingPunct="1">
              <a:spcAft>
                <a:spcPts val="0"/>
              </a:spcAft>
              <a:defRPr/>
            </a:pPr>
            <a:r>
              <a:rPr kumimoji="0" lang="lt-LT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* </a:t>
            </a:r>
            <a:r>
              <a:rPr kumimoji="0" lang="lt-LT" sz="200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išlaidos, </a:t>
            </a:r>
            <a:r>
              <a:rPr lang="lt-LT" sz="20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patirtos dėl to paties žemės ūkio ar maisto produkto, pagal šias taisykles kompensuojamos tik vieną kartą.</a:t>
            </a:r>
            <a:endParaRPr lang="lt-LT" sz="2000" b="1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lt-LT" sz="240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685800" marR="0" lvl="2" indent="0" algn="l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2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Pagalbos intensyvumas iki 100 proc.</a:t>
            </a:r>
            <a:endParaRPr lang="lt-LT" sz="2400" b="1" noProof="0" dirty="0">
              <a:solidFill>
                <a:srgbClr val="00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marR="0" lvl="2" indent="0" algn="l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lt-LT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385C00-5514-D502-A3FB-2400B9060D43}"/>
              </a:ext>
            </a:extLst>
          </p:cNvPr>
          <p:cNvSpPr txBox="1"/>
          <p:nvPr/>
        </p:nvSpPr>
        <p:spPr>
          <a:xfrm>
            <a:off x="690768" y="448896"/>
            <a:ext cx="7836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36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PAGALBA TEIKIAMA </a:t>
            </a:r>
            <a:r>
              <a:rPr kumimoji="0" lang="lt-LT" sz="320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(1) </a:t>
            </a: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pic>
        <p:nvPicPr>
          <p:cNvPr id="3" name="Paveikslėlis 2">
            <a:extLst>
              <a:ext uri="{FF2B5EF4-FFF2-40B4-BE49-F238E27FC236}">
                <a16:creationId xmlns:a16="http://schemas.microsoft.com/office/drawing/2014/main" id="{43B1B1B3-9C9B-F0EE-C970-B2C030A6C3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548" r="17893"/>
          <a:stretch/>
        </p:blipFill>
        <p:spPr>
          <a:xfrm>
            <a:off x="7203654" y="4437112"/>
            <a:ext cx="1616817" cy="173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132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6E8B2D7C-3B37-4625-8CA2-D153E74F9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7864" y="332656"/>
            <a:ext cx="2700300" cy="857250"/>
          </a:xfrm>
        </p:spPr>
        <p:txBody>
          <a:bodyPr>
            <a:normAutofit/>
          </a:bodyPr>
          <a:lstStyle/>
          <a:p>
            <a:r>
              <a:rPr lang="lt-LT" altLang="lt-LT" sz="36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TURINYS</a:t>
            </a:r>
            <a:endParaRPr lang="en-US" altLang="lt-LT" sz="3600" b="1" dirty="0">
              <a:solidFill>
                <a:srgbClr val="00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4" name="TextBox 3">
            <a:extLst>
              <a:ext uri="{FF2B5EF4-FFF2-40B4-BE49-F238E27FC236}">
                <a16:creationId xmlns:a16="http://schemas.microsoft.com/office/drawing/2014/main" id="{42F76BA2-F375-4CB2-A457-D5D5E7537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508410"/>
            <a:ext cx="8494525" cy="322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57225" marR="0" lvl="1" indent="-257175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lt-LT" altLang="lt-LT" sz="3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Parama vaikų maitinimui ugdymo įstaigoms</a:t>
            </a:r>
          </a:p>
          <a:p>
            <a:pPr marL="400050" marR="0" lvl="1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lt-LT" altLang="lt-LT" sz="800" b="1" dirty="0">
              <a:solidFill>
                <a:srgbClr val="00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57225" lvl="1" indent="-257175" defTabSz="685800"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lt-LT" altLang="lt-LT" sz="32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Parama pagal kokybės sistemas pagamintų produktų gamybai skatinti</a:t>
            </a:r>
          </a:p>
          <a:p>
            <a:pPr marL="400050" lvl="1" indent="0" defTabSz="6858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endParaRPr lang="lt-LT" altLang="lt-LT" sz="800" b="1" dirty="0">
              <a:solidFill>
                <a:srgbClr val="00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57225" lvl="1" indent="-257175" defTabSz="685800"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lt-LT" altLang="lt-LT" sz="32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Parama pagal kokybės sistemas pagamintų</a:t>
            </a:r>
            <a:r>
              <a:rPr lang="lt-LT" sz="3200" b="1" i="0" dirty="0">
                <a:solidFill>
                  <a:srgbClr val="0066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produktų populiarinimui ir realizavimui</a:t>
            </a:r>
          </a:p>
          <a:p>
            <a:pPr marL="0" indent="0" defTabSz="685800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</a:pPr>
            <a:endParaRPr lang="lt-LT" altLang="lt-LT" sz="2100" b="1" dirty="0">
              <a:solidFill>
                <a:srgbClr val="002060"/>
              </a:solidFill>
            </a:endParaRPr>
          </a:p>
        </p:txBody>
      </p:sp>
      <p:pic>
        <p:nvPicPr>
          <p:cNvPr id="3" name="Paveikslėlis 2" descr="Paveikslėlis, kuriame yra vėliava, žvaigždė&#10;&#10;Dirbtinio intelekto sugeneruotas turinys gali būti neteisingas.">
            <a:extLst>
              <a:ext uri="{FF2B5EF4-FFF2-40B4-BE49-F238E27FC236}">
                <a16:creationId xmlns:a16="http://schemas.microsoft.com/office/drawing/2014/main" id="{02AD972E-AC39-7456-951C-B92E35EBC3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02" y="5441938"/>
            <a:ext cx="1322532" cy="880807"/>
          </a:xfrm>
          <a:prstGeom prst="rect">
            <a:avLst/>
          </a:prstGeom>
        </p:spPr>
      </p:pic>
      <p:pic>
        <p:nvPicPr>
          <p:cNvPr id="5" name="Paveikslėlis 4" descr="Paveikslėlis, kuriame yra tekstas, logotipas, Šriftas, Prekės ženklas&#10;&#10;Dirbtinio intelekto sugeneruotas turinys gali būti neteisingas.">
            <a:extLst>
              <a:ext uri="{FF2B5EF4-FFF2-40B4-BE49-F238E27FC236}">
                <a16:creationId xmlns:a16="http://schemas.microsoft.com/office/drawing/2014/main" id="{99B2779C-DE50-C6AE-4B3D-947C3A6C07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555" y="5387837"/>
            <a:ext cx="1243396" cy="894529"/>
          </a:xfrm>
          <a:prstGeom prst="rect">
            <a:avLst/>
          </a:prstGeom>
        </p:spPr>
      </p:pic>
      <p:pic>
        <p:nvPicPr>
          <p:cNvPr id="6" name="Paveikslėlis 5">
            <a:extLst>
              <a:ext uri="{FF2B5EF4-FFF2-40B4-BE49-F238E27FC236}">
                <a16:creationId xmlns:a16="http://schemas.microsoft.com/office/drawing/2014/main" id="{611AF852-C7F4-FC57-433E-3E6A5947A2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5028" y="5428045"/>
            <a:ext cx="1433943" cy="894528"/>
          </a:xfrm>
          <a:prstGeom prst="rect">
            <a:avLst/>
          </a:prstGeo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id="{3D2732EF-30C2-A7D8-56F8-706DB00CAE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7433" y="5349590"/>
            <a:ext cx="1042506" cy="1079086"/>
          </a:xfrm>
          <a:prstGeom prst="rect">
            <a:avLst/>
          </a:prstGeom>
        </p:spPr>
      </p:pic>
      <p:pic>
        <p:nvPicPr>
          <p:cNvPr id="8" name="Paveikslėlis 7">
            <a:extLst>
              <a:ext uri="{FF2B5EF4-FFF2-40B4-BE49-F238E27FC236}">
                <a16:creationId xmlns:a16="http://schemas.microsoft.com/office/drawing/2014/main" id="{65388337-12DE-445E-C140-31947EC993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8401" y="5428045"/>
            <a:ext cx="1079086" cy="1079086"/>
          </a:xfrm>
          <a:prstGeom prst="rect">
            <a:avLst/>
          </a:prstGeom>
        </p:spPr>
      </p:pic>
      <p:pic>
        <p:nvPicPr>
          <p:cNvPr id="9" name="Paveikslėlis 8">
            <a:extLst>
              <a:ext uri="{FF2B5EF4-FFF2-40B4-BE49-F238E27FC236}">
                <a16:creationId xmlns:a16="http://schemas.microsoft.com/office/drawing/2014/main" id="{9161AB7C-DEFB-205A-7344-4A3C4EDECE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59322" y="5428045"/>
            <a:ext cx="1042506" cy="107908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C60636A1-70F1-366C-F9A2-39DFC65D3FBA}"/>
              </a:ext>
            </a:extLst>
          </p:cNvPr>
          <p:cNvSpPr txBox="1"/>
          <p:nvPr/>
        </p:nvSpPr>
        <p:spPr>
          <a:xfrm>
            <a:off x="107504" y="1080435"/>
            <a:ext cx="856895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>
              <a:defRPr/>
            </a:pPr>
            <a:endParaRPr lang="lt-LT" sz="1600" b="1" dirty="0">
              <a:solidFill>
                <a:srgbClr val="8EC543"/>
              </a:solidFill>
              <a:latin typeface="Calibri"/>
              <a:cs typeface="Times New Roman" panose="02020603050405020304" pitchFamily="18" charset="0"/>
            </a:endParaRPr>
          </a:p>
          <a:p>
            <a:pPr defTabSz="914378">
              <a:defRPr/>
            </a:pPr>
            <a:r>
              <a:rPr lang="lt-LT" sz="2400" b="1" dirty="0">
                <a:latin typeface="Calibri"/>
                <a:cs typeface="Times New Roman" panose="02020603050405020304" pitchFamily="18" charset="0"/>
              </a:rPr>
              <a:t>Produktų prekiniam paruošimui:</a:t>
            </a:r>
          </a:p>
          <a:p>
            <a:pPr marL="285743" indent="-285743" defTabSz="914378">
              <a:buFont typeface="Wingdings" panose="05000000000000000000" pitchFamily="2" charset="2"/>
              <a:buChar char="ü"/>
              <a:defRPr/>
            </a:pPr>
            <a:r>
              <a:rPr lang="lt-LT" sz="2400" b="1" dirty="0">
                <a:solidFill>
                  <a:srgbClr val="8EC543"/>
                </a:solidFill>
                <a:latin typeface="Calibri"/>
                <a:cs typeface="Times New Roman" panose="02020603050405020304" pitchFamily="18" charset="0"/>
              </a:rPr>
              <a:t>etiketės spausdinimui,</a:t>
            </a:r>
          </a:p>
          <a:p>
            <a:pPr marL="285743" indent="-285743" defTabSz="914378">
              <a:buFont typeface="Wingdings" panose="05000000000000000000" pitchFamily="2" charset="2"/>
              <a:buChar char="ü"/>
              <a:defRPr/>
            </a:pPr>
            <a:r>
              <a:rPr lang="lt-LT" sz="2400" b="1" dirty="0">
                <a:solidFill>
                  <a:srgbClr val="8EC543"/>
                </a:solidFill>
                <a:latin typeface="Calibri"/>
                <a:cs typeface="Times New Roman" panose="02020603050405020304" pitchFamily="18" charset="0"/>
              </a:rPr>
              <a:t>prekinės (pirminės) pakuotės įsigijimui,</a:t>
            </a:r>
          </a:p>
          <a:p>
            <a:pPr marL="285743" indent="-285743" defTabSz="914378">
              <a:buFont typeface="Wingdings" panose="05000000000000000000" pitchFamily="2" charset="2"/>
              <a:buChar char="ü"/>
              <a:defRPr/>
            </a:pPr>
            <a:r>
              <a:rPr lang="lt-LT" sz="2400" b="1" dirty="0">
                <a:solidFill>
                  <a:srgbClr val="8EC543"/>
                </a:solidFill>
                <a:latin typeface="Calibri"/>
                <a:cs typeface="Times New Roman" panose="02020603050405020304" pitchFamily="18" charset="0"/>
              </a:rPr>
              <a:t>etiketės ir (ar) prekinės pakuotės dizaino </a:t>
            </a:r>
          </a:p>
          <a:p>
            <a:pPr defTabSz="914378">
              <a:defRPr/>
            </a:pPr>
            <a:r>
              <a:rPr lang="lt-LT" sz="2400" b="1" dirty="0">
                <a:solidFill>
                  <a:srgbClr val="8EC543"/>
                </a:solidFill>
                <a:latin typeface="Calibri"/>
                <a:cs typeface="Times New Roman" panose="02020603050405020304" pitchFamily="18" charset="0"/>
              </a:rPr>
              <a:t>sukūrimui.</a:t>
            </a:r>
          </a:p>
          <a:p>
            <a:pPr defTabSz="914378">
              <a:defRPr/>
            </a:pPr>
            <a:r>
              <a:rPr lang="lt-LT" b="1" dirty="0">
                <a:solidFill>
                  <a:srgbClr val="8EC543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lt-LT" sz="2400" b="1" dirty="0">
                <a:latin typeface="Calibri" panose="020F0502020204030204" pitchFamily="34" charset="0"/>
                <a:cs typeface="Calibri" panose="020F0502020204030204" pitchFamily="34" charset="0"/>
              </a:rPr>
              <a:t>Pagalbos intensyvumas iki 70 proc.</a:t>
            </a:r>
          </a:p>
          <a:p>
            <a:pPr defTabSz="914378">
              <a:defRPr/>
            </a:pPr>
            <a:endParaRPr lang="lt-LT" sz="2200" b="1" dirty="0">
              <a:latin typeface="Calibri"/>
              <a:cs typeface="Times New Roman" panose="02020603050405020304" pitchFamily="18" charset="0"/>
            </a:endParaRPr>
          </a:p>
          <a:p>
            <a:pPr defTabSz="914378">
              <a:defRPr/>
            </a:pPr>
            <a:r>
              <a:rPr lang="lt-LT" sz="2400" b="1" dirty="0">
                <a:latin typeface="Calibri"/>
                <a:cs typeface="Times New Roman" panose="02020603050405020304" pitchFamily="18" charset="0"/>
              </a:rPr>
              <a:t>Sertifikavimo ir kontrolės išlaidoms:</a:t>
            </a:r>
          </a:p>
          <a:p>
            <a:pPr marL="285743" indent="-285743" defTabSz="914378">
              <a:buFont typeface="Wingdings" panose="05000000000000000000" pitchFamily="2" charset="2"/>
              <a:buChar char="ü"/>
              <a:defRPr/>
            </a:pPr>
            <a:r>
              <a:rPr lang="lt-LT" sz="2400" b="1" dirty="0">
                <a:solidFill>
                  <a:srgbClr val="8EC543"/>
                </a:solidFill>
                <a:latin typeface="Calibri"/>
                <a:cs typeface="Times New Roman" panose="02020603050405020304" pitchFamily="18" charset="0"/>
              </a:rPr>
              <a:t>sertifikavimo įstaigos sertifikavimo išlaidoms; </a:t>
            </a:r>
          </a:p>
          <a:p>
            <a:pPr marL="285743" indent="-285743" defTabSz="914378">
              <a:buFont typeface="Wingdings" panose="05000000000000000000" pitchFamily="2" charset="2"/>
              <a:buChar char="ü"/>
              <a:defRPr/>
            </a:pPr>
            <a:r>
              <a:rPr lang="lt-LT" sz="2400" b="1" dirty="0">
                <a:solidFill>
                  <a:srgbClr val="8EC543"/>
                </a:solidFill>
                <a:latin typeface="Calibri"/>
                <a:cs typeface="Times New Roman" panose="02020603050405020304" pitchFamily="18" charset="0"/>
              </a:rPr>
              <a:t>sertifikavimo / kontrolės įstaigos vykdomos priežiūros / kontrolės išlaidoms.</a:t>
            </a:r>
          </a:p>
          <a:p>
            <a:pPr marL="0" marR="0" lvl="0" indent="0" algn="l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Pagalbos intensyvumas iki 100 proc.</a:t>
            </a:r>
          </a:p>
          <a:p>
            <a:pPr defTabSz="914378">
              <a:defRPr/>
            </a:pPr>
            <a:endParaRPr lang="en-US" b="1" dirty="0">
              <a:latin typeface="Calibri"/>
              <a:cs typeface="Times New Roman" panose="02020603050405020304" pitchFamily="18" charset="0"/>
            </a:endParaRPr>
          </a:p>
          <a:p>
            <a:pPr defTabSz="914378">
              <a:defRPr/>
            </a:pPr>
            <a:endParaRPr lang="en-US" b="1" dirty="0">
              <a:latin typeface="Calibri"/>
              <a:cs typeface="Times New Roman" panose="02020603050405020304" pitchFamily="18" charset="0"/>
            </a:endParaRPr>
          </a:p>
          <a:p>
            <a:pPr defTabSz="914378">
              <a:defRPr/>
            </a:pPr>
            <a:endParaRPr lang="lt-LT" b="1" dirty="0">
              <a:latin typeface="Calibri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4B5055-6B1F-4AD9-A938-94AA17F8A6A9}"/>
              </a:ext>
            </a:extLst>
          </p:cNvPr>
          <p:cNvSpPr txBox="1"/>
          <p:nvPr/>
        </p:nvSpPr>
        <p:spPr>
          <a:xfrm>
            <a:off x="1127993" y="404664"/>
            <a:ext cx="7836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lt-LT" sz="3600" b="1" dirty="0">
                <a:solidFill>
                  <a:srgbClr val="006600"/>
                </a:solidFill>
                <a:latin typeface="Calibri"/>
                <a:cs typeface="Arial" pitchFamily="34" charset="0"/>
              </a:rPr>
              <a:t>PAGALBA TEIKIAMA </a:t>
            </a:r>
            <a:r>
              <a:rPr lang="lt-LT" sz="3200" dirty="0">
                <a:solidFill>
                  <a:srgbClr val="006600"/>
                </a:solidFill>
                <a:latin typeface="Calibri"/>
                <a:cs typeface="Arial" pitchFamily="34" charset="0"/>
              </a:rPr>
              <a:t>(2)</a:t>
            </a:r>
          </a:p>
        </p:txBody>
      </p:sp>
      <p:pic>
        <p:nvPicPr>
          <p:cNvPr id="2" name="Paveikslėlis 1">
            <a:extLst>
              <a:ext uri="{FF2B5EF4-FFF2-40B4-BE49-F238E27FC236}">
                <a16:creationId xmlns:a16="http://schemas.microsoft.com/office/drawing/2014/main" id="{8F563A87-7BD6-BA4C-ACA7-14E670152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1340768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9128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C60636A1-70F1-366C-F9A2-39DFC65D3FBA}"/>
              </a:ext>
            </a:extLst>
          </p:cNvPr>
          <p:cNvSpPr txBox="1"/>
          <p:nvPr/>
        </p:nvSpPr>
        <p:spPr>
          <a:xfrm>
            <a:off x="395536" y="1710337"/>
            <a:ext cx="8280920" cy="5009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3" indent="-285743" defTabSz="914378">
              <a:buFont typeface="Wingdings" panose="05000000000000000000" pitchFamily="2" charset="2"/>
              <a:buChar char="Ø"/>
              <a:defRPr/>
            </a:pPr>
            <a:r>
              <a:rPr lang="lt-LT" sz="2400" dirty="0">
                <a:latin typeface="Calibri" panose="020F0502020204030204" pitchFamily="34" charset="0"/>
                <a:cs typeface="Calibri" panose="020F0502020204030204" pitchFamily="34" charset="0"/>
              </a:rPr>
              <a:t>Tinkamomis finansuoti pripažįstamos išlaidos, patirtos metais, einančiais prieš paraiškos pateikimo Agentūrai metus, paraiškos pateikimo Agentūrai metais ir projekto įgyvendinimo metu. </a:t>
            </a:r>
            <a:r>
              <a:rPr lang="lt-LT" sz="2400" b="1" dirty="0">
                <a:latin typeface="Calibri"/>
                <a:cs typeface="Times New Roman" panose="02020603050405020304" pitchFamily="18" charset="0"/>
              </a:rPr>
              <a:t>Projektas gali būti įgyvendinamas per vienus ar dvejus metus. </a:t>
            </a:r>
          </a:p>
          <a:p>
            <a:pPr marL="285743" marR="0" lvl="0" indent="-285743" algn="l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lt-L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Perdirbime didžiausia pagalbos suma vienam pagalbos gavėjui 1 metų laikotarpiui gali siekti iki </a:t>
            </a:r>
            <a:r>
              <a:rPr kumimoji="0" lang="lt-LT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14 500 Eur</a:t>
            </a:r>
            <a:r>
              <a:rPr kumimoji="0" lang="lt-L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o pirminėje gamyboje – </a:t>
            </a:r>
            <a:r>
              <a:rPr kumimoji="0" lang="lt-LT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50 000 Eur </a:t>
            </a:r>
            <a:r>
              <a:rPr kumimoji="0" lang="lt-L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per 3 metų laikotarpį.</a:t>
            </a:r>
            <a:endParaRPr lang="lt-L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43" indent="-285743" defTabSz="914378">
              <a:spcAft>
                <a:spcPts val="900"/>
              </a:spcAft>
              <a:buFont typeface="Wingdings" panose="05000000000000000000" pitchFamily="2" charset="2"/>
              <a:buChar char="Ø"/>
              <a:defRPr/>
            </a:pPr>
            <a:r>
              <a:rPr lang="lt-LT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Išlaidos pagalbai (2) gali būti kompensuojamos </a:t>
            </a:r>
            <a:r>
              <a:rPr lang="lt-LT" sz="2400" b="1" dirty="0">
                <a:latin typeface="Calibri" panose="020F0502020204030204" pitchFamily="34" charset="0"/>
                <a:cs typeface="Calibri" panose="020F0502020204030204" pitchFamily="34" charset="0"/>
              </a:rPr>
              <a:t>ateinančius 5 metus </a:t>
            </a:r>
            <a:r>
              <a:rPr lang="lt-LT" sz="2400" dirty="0">
                <a:latin typeface="Calibri" panose="020F0502020204030204" pitchFamily="34" charset="0"/>
                <a:cs typeface="Calibri" panose="020F0502020204030204" pitchFamily="34" charset="0"/>
              </a:rPr>
              <a:t>po pirmojo sertifikato ar gamintojų įregistravimo VMVT tvarkomuose produktų, kurių pavadinimai įregistruoti ES GN registre ar ES GTG registre, gamintojų sąrašuose. </a:t>
            </a:r>
            <a:endParaRPr kumimoji="0" lang="lt-LT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43" indent="-285743" defTabSz="914378">
              <a:spcAft>
                <a:spcPts val="900"/>
              </a:spcAft>
              <a:buFont typeface="Wingdings" panose="05000000000000000000" pitchFamily="2" charset="2"/>
              <a:buChar char="Ø"/>
              <a:defRPr/>
            </a:pPr>
            <a:endParaRPr lang="lt-LT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4B5055-6B1F-4AD9-A938-94AA17F8A6A9}"/>
              </a:ext>
            </a:extLst>
          </p:cNvPr>
          <p:cNvSpPr txBox="1"/>
          <p:nvPr/>
        </p:nvSpPr>
        <p:spPr>
          <a:xfrm>
            <a:off x="1095063" y="518425"/>
            <a:ext cx="5976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lt-LT" sz="3600" b="1" dirty="0">
                <a:solidFill>
                  <a:srgbClr val="0066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PAGALBOS DYDIS IR SĄLYGOS</a:t>
            </a:r>
            <a:endParaRPr lang="en-GB" sz="3600" b="1" dirty="0">
              <a:solidFill>
                <a:srgbClr val="00660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2" name="Paveikslėlis 1">
            <a:extLst>
              <a:ext uri="{FF2B5EF4-FFF2-40B4-BE49-F238E27FC236}">
                <a16:creationId xmlns:a16="http://schemas.microsoft.com/office/drawing/2014/main" id="{52E86B21-1AAB-8C59-5C58-EB1912B5E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0441" y="619175"/>
            <a:ext cx="1973239" cy="109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6203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C60636A1-70F1-366C-F9A2-39DFC65D3FBA}"/>
              </a:ext>
            </a:extLst>
          </p:cNvPr>
          <p:cNvSpPr txBox="1"/>
          <p:nvPr/>
        </p:nvSpPr>
        <p:spPr>
          <a:xfrm>
            <a:off x="683568" y="1145357"/>
            <a:ext cx="8057577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8">
              <a:defRPr/>
            </a:pPr>
            <a:endParaRPr lang="lt-LT" sz="2200" b="1" dirty="0">
              <a:solidFill>
                <a:prstClr val="black"/>
              </a:solidFill>
              <a:latin typeface="Calibri"/>
              <a:cs typeface="Times New Roman" panose="02020603050405020304" pitchFamily="18" charset="0"/>
            </a:endParaRPr>
          </a:p>
          <a:p>
            <a:pPr algn="just" defTabSz="914378">
              <a:defRPr/>
            </a:pPr>
            <a:r>
              <a:rPr lang="lt-LT" sz="2400" b="1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Lietuvos Respublikos žemės ūkio ministro 2010 m. spalio 25 d. įsakymas Nr. 3D-942 „Dėl Veiklos, susijusios su kokybiškų žemės ūkio ir maisto produktų populiarinimu ir realizavimu, finansavimo taisyklių patvirtinimo“</a:t>
            </a:r>
          </a:p>
          <a:p>
            <a:pPr defTabSz="914378">
              <a:defRPr/>
            </a:pPr>
            <a:endParaRPr lang="lt-LT" b="1" dirty="0">
              <a:solidFill>
                <a:prstClr val="black"/>
              </a:solidFill>
              <a:latin typeface="Calibri"/>
              <a:cs typeface="Times New Roman" panose="02020603050405020304" pitchFamily="18" charset="0"/>
            </a:endParaRPr>
          </a:p>
          <a:p>
            <a:pPr defTabSz="914378">
              <a:defRPr/>
            </a:pPr>
            <a:r>
              <a:rPr lang="lt-LT" sz="2400" b="1" dirty="0">
                <a:latin typeface="Calibri" panose="020F0502020204030204" pitchFamily="34" charset="0"/>
                <a:cs typeface="Calibri" panose="020F0502020204030204" pitchFamily="34" charset="0"/>
              </a:rPr>
              <a:t>Galimi pareiškėjai </a:t>
            </a:r>
            <a:r>
              <a:rPr lang="lt-LT" sz="24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asociacija ar žemės ūkio kooperatyvas arba kooperatyvus ir (ar) asociacijas vienijančios organizacijos</a:t>
            </a:r>
            <a:r>
              <a:rPr lang="lt-LT" sz="2400" dirty="0">
                <a:latin typeface="Calibri" panose="020F0502020204030204" pitchFamily="34" charset="0"/>
                <a:cs typeface="Calibri" panose="020F0502020204030204" pitchFamily="34" charset="0"/>
              </a:rPr>
              <a:t>, kurių nariai, vykdantys pirminę kokybiškų žemės ūkio produktų gamybą, jų perdirbimą ir (ar) prekybą savais produktais, yra galutiniai pagalbos gavėjai.</a:t>
            </a:r>
          </a:p>
          <a:p>
            <a:pPr defTabSz="914378">
              <a:defRPr/>
            </a:pPr>
            <a:endParaRPr lang="lt-LT" sz="2200" b="1" dirty="0">
              <a:solidFill>
                <a:prstClr val="black"/>
              </a:solidFill>
              <a:latin typeface="Calibri"/>
              <a:cs typeface="Times New Roman" panose="02020603050405020304" pitchFamily="18" charset="0"/>
            </a:endParaRPr>
          </a:p>
          <a:p>
            <a:pPr defTabSz="914378">
              <a:defRPr/>
            </a:pPr>
            <a:endParaRPr lang="lt-LT" b="1" dirty="0">
              <a:solidFill>
                <a:prstClr val="black"/>
              </a:solidFill>
              <a:latin typeface="Calibri"/>
              <a:cs typeface="Times New Roman" panose="02020603050405020304" pitchFamily="18" charset="0"/>
            </a:endParaRPr>
          </a:p>
          <a:p>
            <a:pPr defTabSz="914378">
              <a:defRPr/>
            </a:pPr>
            <a:endParaRPr lang="lt-LT" sz="600" b="1" dirty="0">
              <a:solidFill>
                <a:prstClr val="black"/>
              </a:solidFill>
              <a:latin typeface="Calibri"/>
              <a:cs typeface="Times New Roman" panose="02020603050405020304" pitchFamily="18" charset="0"/>
            </a:endParaRPr>
          </a:p>
          <a:p>
            <a:pPr defTabSz="914378">
              <a:defRPr/>
            </a:pPr>
            <a:endParaRPr lang="lt-LT" sz="1600" b="1" dirty="0">
              <a:solidFill>
                <a:srgbClr val="00B0F0"/>
              </a:solidFill>
              <a:latin typeface="Calibri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4B5055-6B1F-4AD9-A938-94AA17F8A6A9}"/>
              </a:ext>
            </a:extLst>
          </p:cNvPr>
          <p:cNvSpPr txBox="1"/>
          <p:nvPr/>
        </p:nvSpPr>
        <p:spPr>
          <a:xfrm>
            <a:off x="683568" y="360527"/>
            <a:ext cx="86409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lvl="1" defTabSz="685800" eaLnBrk="1" fontAlgn="auto" hangingPunct="1">
              <a:spcAft>
                <a:spcPts val="0"/>
              </a:spcAft>
            </a:pPr>
            <a:r>
              <a:rPr lang="lt-LT" altLang="lt-LT" sz="30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PARAMA PAGAL KOKYBĖS SISTEMAS PAGAMINTŲ</a:t>
            </a:r>
            <a:r>
              <a:rPr lang="lt-LT" sz="30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PRODUKTŲ POPULIARINIMUI IR REALIZAVIMUI</a:t>
            </a:r>
          </a:p>
        </p:txBody>
      </p:sp>
      <p:pic>
        <p:nvPicPr>
          <p:cNvPr id="2" name="Paveikslėlis 1">
            <a:extLst>
              <a:ext uri="{FF2B5EF4-FFF2-40B4-BE49-F238E27FC236}">
                <a16:creationId xmlns:a16="http://schemas.microsoft.com/office/drawing/2014/main" id="{CDE60315-483F-8D9B-F11F-A9231414F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273" y="5112538"/>
            <a:ext cx="1876215" cy="124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0355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C60636A1-70F1-366C-F9A2-39DFC65D3FBA}"/>
              </a:ext>
            </a:extLst>
          </p:cNvPr>
          <p:cNvSpPr txBox="1"/>
          <p:nvPr/>
        </p:nvSpPr>
        <p:spPr>
          <a:xfrm>
            <a:off x="467545" y="1340768"/>
            <a:ext cx="820891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4">
              <a:defRPr/>
            </a:pPr>
            <a:endParaRPr lang="lt-LT" sz="2200" b="1" dirty="0">
              <a:solidFill>
                <a:srgbClr val="006600"/>
              </a:solidFill>
              <a:latin typeface="Calibri"/>
              <a:cs typeface="Times New Roman" panose="02020603050405020304" pitchFamily="18" charset="0"/>
            </a:endParaRPr>
          </a:p>
          <a:p>
            <a:pPr defTabSz="685784">
              <a:defRPr/>
            </a:pPr>
            <a:r>
              <a:rPr lang="lt-LT" sz="2400" b="1" dirty="0">
                <a:latin typeface="Calibri"/>
                <a:cs typeface="Times New Roman" panose="02020603050405020304" pitchFamily="18" charset="0"/>
              </a:rPr>
              <a:t>Pagalba skiriama kokybiškų žemės ūkio ir maisto produktų, </a:t>
            </a:r>
            <a:r>
              <a:rPr lang="lt-LT" sz="2400" i="1" dirty="0">
                <a:latin typeface="Calibri"/>
                <a:cs typeface="Times New Roman" panose="02020603050405020304" pitchFamily="18" charset="0"/>
              </a:rPr>
              <a:t>išskyrus žuvininkystės ir akvakultūros produktus</a:t>
            </a:r>
            <a:r>
              <a:rPr lang="lt-LT" sz="2400" b="1" dirty="0">
                <a:latin typeface="Calibri"/>
                <a:cs typeface="Times New Roman" panose="02020603050405020304" pitchFamily="18" charset="0"/>
              </a:rPr>
              <a:t>, populiarinimui ir jų realizacijai skatinti:</a:t>
            </a:r>
            <a:endParaRPr lang="lt-LT" sz="2400" b="1" dirty="0">
              <a:solidFill>
                <a:srgbClr val="92D050"/>
              </a:solidFill>
              <a:latin typeface="Calibri"/>
              <a:cs typeface="Times New Roman" panose="02020603050405020304" pitchFamily="18" charset="0"/>
            </a:endParaRPr>
          </a:p>
          <a:p>
            <a:pPr marL="285743" indent="-285743" defTabSz="914378">
              <a:buFont typeface="Wingdings" panose="05000000000000000000" pitchFamily="2" charset="2"/>
              <a:buChar char="ü"/>
              <a:defRPr/>
            </a:pPr>
            <a:r>
              <a:rPr lang="lt-LT" sz="2400" b="1" dirty="0">
                <a:solidFill>
                  <a:srgbClr val="006600"/>
                </a:solidFill>
                <a:latin typeface="Calibri"/>
                <a:cs typeface="Times New Roman" panose="02020603050405020304" pitchFamily="18" charset="0"/>
              </a:rPr>
              <a:t>informacijos</a:t>
            </a:r>
            <a:r>
              <a:rPr lang="lt-LT" sz="2400" b="1" dirty="0">
                <a:solidFill>
                  <a:srgbClr val="92D050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lt-LT" sz="2400" dirty="0">
                <a:latin typeface="Calibri"/>
                <a:cs typeface="Times New Roman" panose="02020603050405020304" pitchFamily="18" charset="0"/>
              </a:rPr>
              <a:t>apie kokybiškus žemės ūkio ir maisto produktus </a:t>
            </a:r>
            <a:r>
              <a:rPr lang="lt-LT" sz="2400" b="1" dirty="0">
                <a:solidFill>
                  <a:srgbClr val="006600"/>
                </a:solidFill>
                <a:latin typeface="Calibri"/>
                <a:cs typeface="Times New Roman" panose="02020603050405020304" pitchFamily="18" charset="0"/>
              </a:rPr>
              <a:t>sklaidai</a:t>
            </a:r>
            <a:r>
              <a:rPr lang="lt-LT" sz="2400" b="1" dirty="0">
                <a:latin typeface="Calibri"/>
                <a:cs typeface="Times New Roman" panose="02020603050405020304" pitchFamily="18" charset="0"/>
              </a:rPr>
              <a:t>, </a:t>
            </a:r>
            <a:r>
              <a:rPr lang="lt-LT" sz="2400" dirty="0">
                <a:latin typeface="Calibri"/>
                <a:cs typeface="Times New Roman" panose="02020603050405020304" pitchFamily="18" charset="0"/>
              </a:rPr>
              <a:t>populiarinimo</a:t>
            </a:r>
            <a:r>
              <a:rPr lang="lt-LT" sz="2400" b="1" dirty="0">
                <a:latin typeface="Calibri"/>
                <a:cs typeface="Times New Roman" panose="02020603050405020304" pitchFamily="18" charset="0"/>
              </a:rPr>
              <a:t> </a:t>
            </a:r>
            <a:r>
              <a:rPr lang="lt-LT" sz="2400" b="1" dirty="0">
                <a:solidFill>
                  <a:srgbClr val="006600"/>
                </a:solidFill>
                <a:latin typeface="Calibri"/>
                <a:cs typeface="Times New Roman" panose="02020603050405020304" pitchFamily="18" charset="0"/>
              </a:rPr>
              <a:t>leidinių apie juos leidybai</a:t>
            </a:r>
            <a:r>
              <a:rPr lang="lt-LT" sz="2400" b="1" dirty="0">
                <a:latin typeface="Calibri"/>
                <a:cs typeface="Times New Roman" panose="02020603050405020304" pitchFamily="18" charset="0"/>
              </a:rPr>
              <a:t>;</a:t>
            </a:r>
          </a:p>
          <a:p>
            <a:pPr defTabSz="914378">
              <a:defRPr/>
            </a:pPr>
            <a:endParaRPr lang="lt-LT" sz="2400" b="1" dirty="0">
              <a:latin typeface="Calibri"/>
              <a:cs typeface="Times New Roman" panose="02020603050405020304" pitchFamily="18" charset="0"/>
            </a:endParaRPr>
          </a:p>
          <a:p>
            <a:pPr marL="285743" indent="-285743" defTabSz="914378">
              <a:buFont typeface="Wingdings" panose="05000000000000000000" pitchFamily="2" charset="2"/>
              <a:buChar char="ü"/>
              <a:defRPr/>
            </a:pPr>
            <a:r>
              <a:rPr lang="lt-LT" sz="2400" b="1" dirty="0">
                <a:solidFill>
                  <a:srgbClr val="006600"/>
                </a:solidFill>
                <a:latin typeface="Calibri"/>
                <a:cs typeface="Times New Roman" panose="02020603050405020304" pitchFamily="18" charset="0"/>
              </a:rPr>
              <a:t>viešiesiems renginiams</a:t>
            </a:r>
            <a:r>
              <a:rPr lang="lt-LT" sz="2400" b="1" dirty="0">
                <a:latin typeface="Calibri"/>
                <a:cs typeface="Times New Roman" panose="02020603050405020304" pitchFamily="18" charset="0"/>
              </a:rPr>
              <a:t>, </a:t>
            </a:r>
            <a:r>
              <a:rPr lang="lt-LT" sz="2400" dirty="0">
                <a:latin typeface="Calibri"/>
                <a:cs typeface="Times New Roman" panose="02020603050405020304" pitchFamily="18" charset="0"/>
              </a:rPr>
              <a:t>tokiems kaip konferencijos, konkursai, šventės, seminarai ir pan., išskyrus parodas ir muges, Lietuvos Respublikos teritorijoje organizuoti.</a:t>
            </a:r>
          </a:p>
          <a:p>
            <a:pPr marL="285743" indent="-285743" defTabSz="914378">
              <a:buFont typeface="Wingdings" panose="05000000000000000000" pitchFamily="2" charset="2"/>
              <a:buChar char="Ø"/>
              <a:defRPr/>
            </a:pPr>
            <a:endParaRPr lang="lt-LT" sz="2200" b="1" dirty="0">
              <a:solidFill>
                <a:prstClr val="black"/>
              </a:solidFill>
              <a:latin typeface="Calibri"/>
              <a:cs typeface="Times New Roman" panose="02020603050405020304" pitchFamily="18" charset="0"/>
            </a:endParaRPr>
          </a:p>
          <a:p>
            <a:pPr defTabSz="914378">
              <a:defRPr/>
            </a:pPr>
            <a:endParaRPr lang="lt-LT" sz="800" dirty="0">
              <a:solidFill>
                <a:prstClr val="black"/>
              </a:solidFill>
              <a:latin typeface="Calibri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4B5055-6B1F-4AD9-A938-94AA17F8A6A9}"/>
              </a:ext>
            </a:extLst>
          </p:cNvPr>
          <p:cNvSpPr txBox="1"/>
          <p:nvPr/>
        </p:nvSpPr>
        <p:spPr>
          <a:xfrm>
            <a:off x="1115616" y="505405"/>
            <a:ext cx="5760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lt-LT" sz="3600" b="1" dirty="0">
                <a:solidFill>
                  <a:srgbClr val="006600"/>
                </a:solidFill>
                <a:latin typeface="Calibri"/>
                <a:cs typeface="Arial" pitchFamily="34" charset="0"/>
              </a:rPr>
              <a:t>PAGALBA TEIKIAMA</a:t>
            </a:r>
            <a:endParaRPr lang="en-GB" sz="3600" b="1" dirty="0">
              <a:solidFill>
                <a:srgbClr val="006600"/>
              </a:solidFill>
              <a:latin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3792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C60636A1-70F1-366C-F9A2-39DFC65D3FBA}"/>
              </a:ext>
            </a:extLst>
          </p:cNvPr>
          <p:cNvSpPr txBox="1"/>
          <p:nvPr/>
        </p:nvSpPr>
        <p:spPr>
          <a:xfrm>
            <a:off x="395536" y="1123003"/>
            <a:ext cx="835292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3" indent="-285743" algn="just" defTabSz="914378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lt-LT" sz="2200" b="1" dirty="0">
                <a:solidFill>
                  <a:srgbClr val="006600"/>
                </a:solidFill>
                <a:latin typeface="Calibri"/>
                <a:cs typeface="Times New Roman" panose="02020603050405020304" pitchFamily="18" charset="0"/>
              </a:rPr>
              <a:t>viešojo renginio metu pristatomi tik kokybiški </a:t>
            </a:r>
            <a:r>
              <a:rPr lang="lt-LT" sz="2200" dirty="0">
                <a:latin typeface="Calibri"/>
                <a:cs typeface="Times New Roman" panose="02020603050405020304" pitchFamily="18" charset="0"/>
              </a:rPr>
              <a:t>žemės ūkio ir maisto produktai, vykdoma jų degustacija ir (ar) prekyba;</a:t>
            </a:r>
          </a:p>
          <a:p>
            <a:pPr marL="285743" indent="-285743" algn="just" defTabSz="914378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lt-LT" sz="2200" dirty="0">
                <a:latin typeface="Calibri"/>
                <a:cs typeface="Times New Roman" panose="02020603050405020304" pitchFamily="18" charset="0"/>
              </a:rPr>
              <a:t>organizuojama </a:t>
            </a:r>
            <a:r>
              <a:rPr lang="lt-LT" sz="2200" b="1" dirty="0">
                <a:solidFill>
                  <a:srgbClr val="006600"/>
                </a:solidFill>
                <a:latin typeface="Calibri"/>
                <a:cs typeface="Times New Roman" panose="02020603050405020304" pitchFamily="18" charset="0"/>
              </a:rPr>
              <a:t>bent viena konferencija ar seminaras</a:t>
            </a:r>
            <a:r>
              <a:rPr lang="lt-LT" sz="2200" dirty="0">
                <a:latin typeface="Calibri"/>
                <a:cs typeface="Times New Roman" panose="02020603050405020304" pitchFamily="18" charset="0"/>
              </a:rPr>
              <a:t>, kurios metu būtų ne mažiau kaip 5 tematiniai pranešimai, susiję su kokybiškais žemės ūkio ir maisto produktais, jų gamyba, reikalavimais, tiekimu į rinką, populiarinimu bei gerąja patirtimi, ir dalyvautų ne mažiau kaip 50 dalyvių;</a:t>
            </a:r>
            <a:endParaRPr lang="lt-LT" sz="2200" b="1" dirty="0">
              <a:latin typeface="Calibri"/>
              <a:cs typeface="Times New Roman" panose="02020603050405020304" pitchFamily="18" charset="0"/>
            </a:endParaRPr>
          </a:p>
          <a:p>
            <a:pPr marL="285743" indent="-285743" algn="just" defTabSz="914378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lt-LT" sz="2200" dirty="0">
                <a:latin typeface="Calibri"/>
                <a:cs typeface="Times New Roman" panose="02020603050405020304" pitchFamily="18" charset="0"/>
              </a:rPr>
              <a:t>renginio atributikoje (kvietimuose, programose, plakatuose) ir renginį pristatančiose visuomenės informavimo priemonėse  (spaudoje, televizijoje, internete) turi būti nurodytas </a:t>
            </a:r>
            <a:r>
              <a:rPr lang="lt-LT" sz="2200" b="1" dirty="0">
                <a:solidFill>
                  <a:srgbClr val="006600"/>
                </a:solidFill>
                <a:latin typeface="Calibri"/>
                <a:cs typeface="Times New Roman" panose="02020603050405020304" pitchFamily="18" charset="0"/>
              </a:rPr>
              <a:t>Žemės ūkio ministerijos logotipas </a:t>
            </a:r>
            <a:r>
              <a:rPr lang="lt-LT" sz="2200" dirty="0">
                <a:latin typeface="Calibri"/>
                <a:cs typeface="Times New Roman" panose="02020603050405020304" pitchFamily="18" charset="0"/>
              </a:rPr>
              <a:t>ir populiarinamų </a:t>
            </a:r>
            <a:r>
              <a:rPr lang="lt-LT" sz="2200" b="1" dirty="0">
                <a:solidFill>
                  <a:srgbClr val="006600"/>
                </a:solidFill>
                <a:latin typeface="Calibri"/>
                <a:cs typeface="Times New Roman" panose="02020603050405020304" pitchFamily="18" charset="0"/>
              </a:rPr>
              <a:t>kokybiškų žemės ūkio ir maisto produktų ženklai. </a:t>
            </a:r>
            <a:r>
              <a:rPr lang="lt-LT" sz="2200" dirty="0">
                <a:latin typeface="Calibri"/>
                <a:cs typeface="Times New Roman" panose="02020603050405020304" pitchFamily="18" charset="0"/>
              </a:rPr>
              <a:t>(</a:t>
            </a:r>
            <a:r>
              <a:rPr lang="lt-LT" sz="2200" i="1" dirty="0">
                <a:latin typeface="Calibri"/>
                <a:cs typeface="Times New Roman" panose="02020603050405020304" pitchFamily="18" charset="0"/>
              </a:rPr>
              <a:t>Jeigu apie renginį skelbiama radijo stotyse, Žemės ūkio ministerija turi būti įvardijama žodžiu.) </a:t>
            </a:r>
            <a:endParaRPr lang="lt-LT" sz="2200" b="1" i="1" dirty="0">
              <a:solidFill>
                <a:srgbClr val="006600"/>
              </a:solidFill>
              <a:latin typeface="Calibri"/>
              <a:cs typeface="Times New Roman" panose="02020603050405020304" pitchFamily="18" charset="0"/>
            </a:endParaRPr>
          </a:p>
          <a:p>
            <a:pPr marL="285743" indent="-285743" algn="just" defTabSz="914378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lt-LT" sz="2200" dirty="0">
                <a:latin typeface="Calibri"/>
                <a:cs typeface="Times New Roman" panose="02020603050405020304" pitchFamily="18" charset="0"/>
              </a:rPr>
              <a:t>Viešojo renginio organizatoriai turi </a:t>
            </a:r>
            <a:r>
              <a:rPr lang="lt-LT" sz="2200" b="1" dirty="0">
                <a:solidFill>
                  <a:srgbClr val="006600"/>
                </a:solidFill>
                <a:latin typeface="Calibri"/>
                <a:cs typeface="Times New Roman" panose="02020603050405020304" pitchFamily="18" charset="0"/>
              </a:rPr>
              <a:t>informuoti Žemės ūkio ministeriją apie planuojamą renginį ir pateikti jo programą</a:t>
            </a:r>
            <a:r>
              <a:rPr lang="lt-LT" sz="2200" dirty="0">
                <a:latin typeface="Calibri"/>
                <a:cs typeface="Times New Roman" panose="02020603050405020304" pitchFamily="18" charset="0"/>
              </a:rPr>
              <a:t>.</a:t>
            </a:r>
            <a:endParaRPr lang="lt-LT" sz="2200" dirty="0">
              <a:solidFill>
                <a:prstClr val="black"/>
              </a:solidFill>
              <a:latin typeface="Calibri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4B5055-6B1F-4AD9-A938-94AA17F8A6A9}"/>
              </a:ext>
            </a:extLst>
          </p:cNvPr>
          <p:cNvSpPr txBox="1"/>
          <p:nvPr/>
        </p:nvSpPr>
        <p:spPr>
          <a:xfrm>
            <a:off x="611560" y="476672"/>
            <a:ext cx="5760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3600" b="1" dirty="0">
                <a:solidFill>
                  <a:srgbClr val="006600"/>
                </a:solidFill>
                <a:latin typeface="Calibri"/>
                <a:cs typeface="Arial" pitchFamily="34" charset="0"/>
              </a:rPr>
              <a:t>VIEŠASIS RENGINYS</a:t>
            </a:r>
            <a:endParaRPr lang="en-GB" sz="3600" b="1" dirty="0">
              <a:solidFill>
                <a:srgbClr val="006600"/>
              </a:solidFill>
              <a:latin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9402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654B5055-6B1F-4AD9-A938-94AA17F8A6A9}"/>
              </a:ext>
            </a:extLst>
          </p:cNvPr>
          <p:cNvSpPr txBox="1"/>
          <p:nvPr/>
        </p:nvSpPr>
        <p:spPr>
          <a:xfrm>
            <a:off x="1403648" y="445598"/>
            <a:ext cx="5760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lt-LT" sz="3600" b="1" dirty="0">
                <a:solidFill>
                  <a:srgbClr val="006600"/>
                </a:solidFill>
                <a:latin typeface="Calibri"/>
                <a:cs typeface="Arial" pitchFamily="34" charset="0"/>
              </a:rPr>
              <a:t>FINANSUOJAMOS IŠLAIDOS</a:t>
            </a:r>
            <a:endParaRPr lang="en-GB" sz="3600" b="1" dirty="0">
              <a:solidFill>
                <a:srgbClr val="0066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8CFD8C-E78A-0CF2-B5B7-6F17719D0558}"/>
              </a:ext>
            </a:extLst>
          </p:cNvPr>
          <p:cNvSpPr txBox="1"/>
          <p:nvPr/>
        </p:nvSpPr>
        <p:spPr>
          <a:xfrm>
            <a:off x="215516" y="1182231"/>
            <a:ext cx="8712968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43" indent="-285743">
              <a:buFont typeface="Wingdings" panose="05000000000000000000" pitchFamily="2" charset="2"/>
              <a:buChar char="ü"/>
            </a:pPr>
            <a:r>
              <a:rPr lang="lt-LT" sz="2000" dirty="0">
                <a:latin typeface="Calibri" panose="020F0502020204030204" pitchFamily="34" charset="0"/>
                <a:cs typeface="Calibri" panose="020F0502020204030204" pitchFamily="34" charset="0"/>
              </a:rPr>
              <a:t>darbo užmokesčio ir socialinio draudimo įmokų išlaidos </a:t>
            </a:r>
          </a:p>
          <a:p>
            <a:pPr marL="285743" indent="-285743">
              <a:buFont typeface="Wingdings" panose="05000000000000000000" pitchFamily="2" charset="2"/>
              <a:buChar char="ü"/>
            </a:pPr>
            <a:r>
              <a:rPr lang="lt-LT" sz="2000" dirty="0">
                <a:latin typeface="Calibri" panose="020F0502020204030204" pitchFamily="34" charset="0"/>
                <a:cs typeface="Calibri" panose="020F0502020204030204" pitchFamily="34" charset="0"/>
              </a:rPr>
              <a:t>ryšių išlaidos;</a:t>
            </a:r>
          </a:p>
          <a:p>
            <a:pPr marL="285743" indent="-285743">
              <a:buFont typeface="Wingdings" panose="05000000000000000000" pitchFamily="2" charset="2"/>
              <a:buChar char="ü"/>
            </a:pPr>
            <a:r>
              <a:rPr lang="lt-LT" sz="2000" dirty="0">
                <a:latin typeface="Calibri" panose="020F0502020204030204" pitchFamily="34" charset="0"/>
                <a:cs typeface="Calibri" panose="020F0502020204030204" pitchFamily="34" charset="0"/>
              </a:rPr>
              <a:t>produktų transportavimo išlaidos; </a:t>
            </a:r>
          </a:p>
          <a:p>
            <a:pPr marL="285743" indent="-285743">
              <a:buFont typeface="Wingdings" panose="05000000000000000000" pitchFamily="2" charset="2"/>
              <a:buChar char="ü"/>
            </a:pPr>
            <a:r>
              <a:rPr lang="lt-LT" sz="2000" dirty="0">
                <a:latin typeface="Calibri" panose="020F0502020204030204" pitchFamily="34" charset="0"/>
                <a:cs typeface="Calibri" panose="020F0502020204030204" pitchFamily="34" charset="0"/>
              </a:rPr>
              <a:t>patalpų ir įrangos nuomos, renginio vietos įrengimo išlaidos;</a:t>
            </a:r>
          </a:p>
          <a:p>
            <a:pPr marL="285743" indent="-285743">
              <a:buFont typeface="Wingdings" panose="05000000000000000000" pitchFamily="2" charset="2"/>
              <a:buChar char="ü"/>
            </a:pPr>
            <a:r>
              <a:rPr lang="lt-LT" sz="2000" dirty="0">
                <a:latin typeface="Calibri" panose="020F0502020204030204" pitchFamily="34" charset="0"/>
                <a:cs typeface="Calibri" panose="020F0502020204030204" pitchFamily="34" charset="0"/>
              </a:rPr>
              <a:t>produktų pristatymo vartotojams organizavimo viešųjų renginių metu išlaidos; </a:t>
            </a:r>
          </a:p>
          <a:p>
            <a:pPr marL="285743" indent="-285743">
              <a:buFont typeface="Wingdings" panose="05000000000000000000" pitchFamily="2" charset="2"/>
              <a:buChar char="ü"/>
            </a:pPr>
            <a:r>
              <a:rPr lang="lt-LT" sz="2000" dirty="0">
                <a:latin typeface="Calibri" panose="020F0502020204030204" pitchFamily="34" charset="0"/>
                <a:cs typeface="Calibri" panose="020F0502020204030204" pitchFamily="34" charset="0"/>
              </a:rPr>
              <a:t>simbolinių konkurso prizų, kurių vertė neviršija 100 Eur už vieną prizą vienam laimėtojui, įsigijimo išlaidos; </a:t>
            </a:r>
          </a:p>
          <a:p>
            <a:pPr marL="285743" indent="-285743">
              <a:buFont typeface="Wingdings" panose="05000000000000000000" pitchFamily="2" charset="2"/>
              <a:buChar char="ü"/>
            </a:pPr>
            <a:r>
              <a:rPr lang="lt-LT" sz="2000" dirty="0">
                <a:latin typeface="Calibri" panose="020F0502020204030204" pitchFamily="34" charset="0"/>
                <a:cs typeface="Calibri" panose="020F0502020204030204" pitchFamily="34" charset="0"/>
              </a:rPr>
              <a:t>viešojo renginio organizavimo paslaugos pirkimo išlaidos;</a:t>
            </a:r>
          </a:p>
          <a:p>
            <a:pPr marL="285743" indent="-285743">
              <a:buFont typeface="Wingdings" panose="05000000000000000000" pitchFamily="2" charset="2"/>
              <a:buChar char="ü"/>
            </a:pPr>
            <a:r>
              <a:rPr lang="lt-LT" sz="2000" dirty="0">
                <a:latin typeface="Calibri" panose="020F0502020204030204" pitchFamily="34" charset="0"/>
                <a:cs typeface="Calibri" panose="020F0502020204030204" pitchFamily="34" charset="0"/>
              </a:rPr>
              <a:t>viešojo renginio vedėjų ir lektorių paslaugų pirkimo išlaidos;</a:t>
            </a:r>
          </a:p>
          <a:p>
            <a:pPr marL="285743" indent="-285743">
              <a:buFont typeface="Wingdings" panose="05000000000000000000" pitchFamily="2" charset="2"/>
              <a:buChar char="ü"/>
            </a:pPr>
            <a:r>
              <a:rPr lang="lt-LT" sz="2000" dirty="0">
                <a:latin typeface="Calibri" panose="020F0502020204030204" pitchFamily="34" charset="0"/>
                <a:cs typeface="Calibri" panose="020F0502020204030204" pitchFamily="34" charset="0"/>
              </a:rPr>
              <a:t>viešojo renginio dalyvių maitinimo išlaidos (kavos pertraukos). </a:t>
            </a:r>
          </a:p>
          <a:p>
            <a:pPr marL="285743" indent="-285743">
              <a:buFont typeface="Wingdings" panose="05000000000000000000" pitchFamily="2" charset="2"/>
              <a:buChar char="ü"/>
            </a:pPr>
            <a:r>
              <a:rPr lang="lt-LT" sz="2000" dirty="0">
                <a:latin typeface="Calibri" panose="020F0502020204030204" pitchFamily="34" charset="0"/>
                <a:cs typeface="Calibri" panose="020F0502020204030204" pitchFamily="34" charset="0"/>
              </a:rPr>
              <a:t>informacijos sklaidos (specialios informacinės medžiagos, skelbimų, pranešimų parengimo ir publikavimo žiniasklaidos priemonėse, bukletų parengimo ir spausdinimo, reklaminių klipų ar interviu parengimo ir transliavimo radijo ir televizijos laidose) išlaidos;</a:t>
            </a:r>
          </a:p>
          <a:p>
            <a:pPr marL="285743" indent="-285743">
              <a:buFont typeface="Wingdings" panose="05000000000000000000" pitchFamily="2" charset="2"/>
              <a:buChar char="ü"/>
            </a:pPr>
            <a:r>
              <a:rPr lang="lt-LT" sz="2000" dirty="0">
                <a:latin typeface="Calibri" panose="020F0502020204030204" pitchFamily="34" charset="0"/>
                <a:cs typeface="Calibri" panose="020F0502020204030204" pitchFamily="34" charset="0"/>
              </a:rPr>
              <a:t>populiarinimo leidinių rengimo, maketavimo, vertimo ir leidybos išlaidos. </a:t>
            </a:r>
          </a:p>
          <a:p>
            <a:endParaRPr lang="lt-LT" sz="1600" dirty="0"/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36400266-26C7-3046-F586-38658105E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2044" y="908720"/>
            <a:ext cx="1936616" cy="108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4380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654B5055-6B1F-4AD9-A938-94AA17F8A6A9}"/>
              </a:ext>
            </a:extLst>
          </p:cNvPr>
          <p:cNvSpPr txBox="1"/>
          <p:nvPr/>
        </p:nvSpPr>
        <p:spPr>
          <a:xfrm>
            <a:off x="1628444" y="476672"/>
            <a:ext cx="5760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lt-LT" sz="3600" b="1" dirty="0">
                <a:solidFill>
                  <a:srgbClr val="006600"/>
                </a:solidFill>
                <a:latin typeface="Calibri"/>
                <a:cs typeface="Arial" pitchFamily="34" charset="0"/>
              </a:rPr>
              <a:t>PAGALBOS DYDIS IR SĄLYGOS</a:t>
            </a:r>
            <a:endParaRPr lang="en-GB" sz="3600" b="1" dirty="0">
              <a:solidFill>
                <a:srgbClr val="0066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5D0F1C-246C-F4FA-E432-9F73CC7957FF}"/>
              </a:ext>
            </a:extLst>
          </p:cNvPr>
          <p:cNvSpPr txBox="1"/>
          <p:nvPr/>
        </p:nvSpPr>
        <p:spPr>
          <a:xfrm>
            <a:off x="356434" y="1268760"/>
            <a:ext cx="860805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43" indent="-285743" defTabSz="914378">
              <a:buFont typeface="Wingdings" panose="05000000000000000000" pitchFamily="2" charset="2"/>
              <a:buChar char="Ø"/>
              <a:defRPr/>
            </a:pPr>
            <a:r>
              <a:rPr lang="lt-LT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Tinkamomis finansuoti pripažįstamos išlaidos, patirtos paraiškos pateikimo NMA metais ir projekto įgyvendinimo metu. </a:t>
            </a:r>
            <a:r>
              <a:rPr lang="lt-LT" sz="2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Projektas gali būti įgyvendinamas per vienus ar dvejus metus. </a:t>
            </a:r>
          </a:p>
          <a:p>
            <a:pPr defTabSz="914378">
              <a:defRPr/>
            </a:pPr>
            <a:endParaRPr lang="lt-LT" sz="2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43" indent="-285743" defTabSz="914378">
              <a:buFont typeface="Wingdings" panose="05000000000000000000" pitchFamily="2" charset="2"/>
              <a:buChar char="Ø"/>
              <a:defRPr/>
            </a:pPr>
            <a:r>
              <a:rPr lang="lt-LT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Pagalbos intensyvumas</a:t>
            </a:r>
            <a:r>
              <a:rPr lang="lt-LT" sz="2200" dirty="0">
                <a:solidFill>
                  <a:srgbClr val="5C92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t-LT" sz="2200" b="1" dirty="0">
                <a:latin typeface="Calibri" panose="020F0502020204030204" pitchFamily="34" charset="0"/>
                <a:cs typeface="Calibri" panose="020F0502020204030204" pitchFamily="34" charset="0"/>
              </a:rPr>
              <a:t>iki 80 proc.</a:t>
            </a:r>
            <a:r>
              <a:rPr lang="lt-LT" sz="22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lt-LT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t-LT" sz="2200" dirty="0">
                <a:latin typeface="Calibri" panose="020F0502020204030204" pitchFamily="34" charset="0"/>
                <a:cs typeface="Calibri" panose="020F0502020204030204" pitchFamily="34" charset="0"/>
              </a:rPr>
              <a:t>išskyrus</a:t>
            </a:r>
            <a:r>
              <a:rPr lang="lt-LT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darbo užmokesčio ir socialinio draudimo įmokų išlaidos bei viešojo renginio organizavimo paslaugos pirkimo išlaidos, kurios kompensuojamos </a:t>
            </a:r>
            <a:r>
              <a:rPr lang="lt-LT" sz="2200" b="1" dirty="0">
                <a:latin typeface="Calibri" panose="020F0502020204030204" pitchFamily="34" charset="0"/>
                <a:cs typeface="Calibri" panose="020F0502020204030204" pitchFamily="34" charset="0"/>
              </a:rPr>
              <a:t>iki 20 proc. </a:t>
            </a:r>
            <a:r>
              <a:rPr lang="lt-LT" sz="2200" dirty="0">
                <a:latin typeface="Calibri" panose="020F0502020204030204" pitchFamily="34" charset="0"/>
                <a:cs typeface="Calibri" panose="020F0502020204030204" pitchFamily="34" charset="0"/>
              </a:rPr>
              <a:t>projekto </a:t>
            </a:r>
            <a:r>
              <a:rPr lang="lt-LT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tinkamų finansuoti išlaidų sumos. </a:t>
            </a:r>
          </a:p>
          <a:p>
            <a:pPr marL="285743" indent="-285743" defTabSz="914378">
              <a:buFont typeface="Wingdings" panose="05000000000000000000" pitchFamily="2" charset="2"/>
              <a:buChar char="Ø"/>
              <a:defRPr/>
            </a:pPr>
            <a:endParaRPr lang="lt-LT" sz="2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43" indent="-285743" defTabSz="914378">
              <a:buFont typeface="Wingdings" panose="05000000000000000000" pitchFamily="2" charset="2"/>
              <a:buChar char="Ø"/>
              <a:defRPr/>
            </a:pPr>
            <a:r>
              <a:rPr lang="lt-LT" sz="2200" dirty="0">
                <a:latin typeface="Calibri" panose="020F0502020204030204" pitchFamily="34" charset="0"/>
                <a:cs typeface="Calibri" panose="020F0502020204030204" pitchFamily="34" charset="0"/>
              </a:rPr>
              <a:t>Didžiausia pagalbos suma vienų metų laikotarpiui vienam pareiškėjui gali siekti </a:t>
            </a:r>
            <a:r>
              <a:rPr lang="lt-LT" sz="2200" b="1" dirty="0">
                <a:latin typeface="Calibri" panose="020F0502020204030204" pitchFamily="34" charset="0"/>
                <a:cs typeface="Calibri" panose="020F0502020204030204" pitchFamily="34" charset="0"/>
              </a:rPr>
              <a:t>iki 29 000 Eur</a:t>
            </a:r>
            <a:r>
              <a:rPr lang="lt-LT" sz="2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defTabSz="914378">
              <a:defRPr/>
            </a:pPr>
            <a:endParaRPr lang="lt-LT" sz="2200" b="1" dirty="0">
              <a:solidFill>
                <a:srgbClr val="5C924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aveikslėlis 1">
            <a:extLst>
              <a:ext uri="{FF2B5EF4-FFF2-40B4-BE49-F238E27FC236}">
                <a16:creationId xmlns:a16="http://schemas.microsoft.com/office/drawing/2014/main" id="{88BBCC87-E7F2-F230-6135-281DC7945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9827" y="5157192"/>
            <a:ext cx="1431602" cy="143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2508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19AA31-8220-0AFB-4166-28871DAACC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96EBEE0-AD50-D03A-24F3-245F51ECF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620688"/>
            <a:ext cx="3024336" cy="814412"/>
          </a:xfrm>
        </p:spPr>
        <p:txBody>
          <a:bodyPr/>
          <a:lstStyle/>
          <a:p>
            <a:r>
              <a:rPr lang="lt-LT" sz="3200" dirty="0">
                <a:solidFill>
                  <a:srgbClr val="006600"/>
                </a:solidFill>
                <a:latin typeface="Calibri"/>
                <a:cs typeface="Arial" pitchFamily="34" charset="0"/>
              </a:rPr>
              <a:t>   </a:t>
            </a:r>
            <a:br>
              <a:rPr lang="lt-LT" sz="3200" dirty="0">
                <a:solidFill>
                  <a:srgbClr val="006600"/>
                </a:solidFill>
                <a:latin typeface="Calibri"/>
                <a:cs typeface="Arial" pitchFamily="34" charset="0"/>
              </a:rPr>
            </a:br>
            <a:r>
              <a:rPr lang="lt-LT" sz="3200" dirty="0">
                <a:solidFill>
                  <a:srgbClr val="006600"/>
                </a:solidFill>
                <a:latin typeface="Calibri"/>
                <a:cs typeface="Arial" pitchFamily="34" charset="0"/>
              </a:rPr>
              <a:t>PAGALBOS STATISTIKA</a:t>
            </a:r>
            <a:br>
              <a:rPr lang="en-GB" sz="1600" dirty="0">
                <a:solidFill>
                  <a:srgbClr val="006600"/>
                </a:solidFill>
                <a:latin typeface="Calibri"/>
                <a:cs typeface="Arial" pitchFamily="34" charset="0"/>
              </a:rPr>
            </a:br>
            <a:endParaRPr lang="lt-LT" dirty="0"/>
          </a:p>
        </p:txBody>
      </p:sp>
      <p:pic>
        <p:nvPicPr>
          <p:cNvPr id="6" name="Turinio vietos rezervavimo ženklas 5" descr="Paveikslėlis, kuriame yra asmuo, Maisto parduotuvė, Mažmeninė prekyba, apranga&#10;&#10;Dirbtinio intelekto sugeneruotas turinys gali būti neteisingas.">
            <a:extLst>
              <a:ext uri="{FF2B5EF4-FFF2-40B4-BE49-F238E27FC236}">
                <a16:creationId xmlns:a16="http://schemas.microsoft.com/office/drawing/2014/main" id="{37786E7B-4ED7-8E8D-4F6A-6C9F7940A0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20688"/>
            <a:ext cx="3600400" cy="5410437"/>
          </a:xfrm>
        </p:spPr>
      </p:pic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3FC319E0-2A89-19D6-5485-DC4781540A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4258815" cy="4691063"/>
          </a:xfrm>
        </p:spPr>
        <p:txBody>
          <a:bodyPr/>
          <a:lstStyle/>
          <a:p>
            <a:pPr marL="0" marR="0" lvl="0" indent="0" algn="l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Valstybės pagalba kokybiškų produktų gamybai skatinti, jų populiarinimui ir realizavimui siekia:</a:t>
            </a:r>
          </a:p>
          <a:p>
            <a:pPr marL="0" marR="0" lvl="0" indent="0" algn="l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27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2022 m. – 200 tūkst. Eur </a:t>
            </a:r>
          </a:p>
          <a:p>
            <a:pPr marL="0" marR="0" lvl="0" indent="0" algn="l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2700" b="1" i="0" u="non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</a:t>
            </a:r>
            <a:r>
              <a:rPr kumimoji="0" lang="lt-LT" sz="27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23 m., 2024 m. ir 2025 m. po 300 tūkst. Eur</a:t>
            </a:r>
          </a:p>
          <a:p>
            <a:pPr marL="0" marR="0" lvl="0" indent="0" algn="l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lt-LT" sz="2700" b="1" kern="1200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2026 m. </a:t>
            </a:r>
            <a:r>
              <a:rPr kumimoji="0" lang="lt-LT" sz="27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– 300 tūkst. Eur</a:t>
            </a:r>
          </a:p>
          <a:p>
            <a:pPr marL="0" marR="0" lvl="0" indent="0" algn="l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lt-L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82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83E23EB-3735-4F79-AB77-EA2AAC4FE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1691681" y="548680"/>
            <a:ext cx="6480720" cy="2160240"/>
          </a:xfrm>
        </p:spPr>
        <p:txBody>
          <a:bodyPr/>
          <a:lstStyle/>
          <a:p>
            <a:pPr lvl="0">
              <a:defRPr/>
            </a:pPr>
            <a:r>
              <a:rPr lang="lt-LT" altLang="lt-LT" sz="2800" b="1" kern="1200" dirty="0">
                <a:solidFill>
                  <a:srgbClr val="002060"/>
                </a:solidFill>
                <a:latin typeface="Arial" panose="020B0604020202020204" pitchFamily="34" charset="0"/>
              </a:rPr>
              <a:t>Dėkoju už dėmesį</a:t>
            </a:r>
            <a:r>
              <a:rPr lang="en-US" altLang="lt-LT" sz="2800" b="1" kern="1200" dirty="0">
                <a:solidFill>
                  <a:srgbClr val="002060"/>
                </a:solidFill>
                <a:latin typeface="Arial" panose="020B0604020202020204" pitchFamily="34" charset="0"/>
              </a:rPr>
              <a:t>!</a:t>
            </a:r>
            <a:endParaRPr lang="lt-LT" sz="2800" dirty="0"/>
          </a:p>
        </p:txBody>
      </p:sp>
      <p:pic>
        <p:nvPicPr>
          <p:cNvPr id="4" name="Paveikslėlis 3" descr="Paveikslėlis, kuriame yra maistas, Natūralus maistas, Dietinis maistas, Sveikas maists&#10;&#10;Dirbtinio intelekto sugeneruotas turinys gali būti neteisingas.">
            <a:extLst>
              <a:ext uri="{FF2B5EF4-FFF2-40B4-BE49-F238E27FC236}">
                <a16:creationId xmlns:a16="http://schemas.microsoft.com/office/drawing/2014/main" id="{A3286043-50B2-0EA8-EA94-891E0F7A10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916832"/>
            <a:ext cx="7236296" cy="4066798"/>
          </a:xfrm>
          <a:prstGeom prst="rect">
            <a:avLst/>
          </a:prstGeom>
          <a:effectLst>
            <a:glow>
              <a:schemeClr val="accent1"/>
            </a:glow>
            <a:outerShdw blurRad="939800" dist="50800" dir="5400000" algn="ctr" rotWithShape="0">
              <a:srgbClr val="000000">
                <a:alpha val="41000"/>
              </a:srgbClr>
            </a:outerShdw>
            <a:reflection endPos="0" dist="50800" dir="5400000" sy="-100000" algn="bl" rotWithShape="0"/>
            <a:softEdge rad="1028700"/>
          </a:effectLst>
        </p:spPr>
      </p:pic>
    </p:spTree>
    <p:extLst>
      <p:ext uri="{BB962C8B-B14F-4D97-AF65-F5344CB8AC3E}">
        <p14:creationId xmlns:p14="http://schemas.microsoft.com/office/powerpoint/2010/main" val="3698388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67F442-DD87-1400-FA70-57374965A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1">
            <a:extLst>
              <a:ext uri="{FF2B5EF4-FFF2-40B4-BE49-F238E27FC236}">
                <a16:creationId xmlns:a16="http://schemas.microsoft.com/office/drawing/2014/main" id="{EE79D1C5-C090-FDBB-15BA-F08871144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672"/>
            <a:ext cx="9371384" cy="940966"/>
          </a:xfrm>
        </p:spPr>
        <p:txBody>
          <a:bodyPr>
            <a:noAutofit/>
          </a:bodyPr>
          <a:lstStyle/>
          <a:p>
            <a:pPr lvl="0">
              <a:defRPr/>
            </a:pPr>
            <a:br>
              <a:rPr lang="lt-LT" altLang="lt-LT" sz="3600" b="1" dirty="0">
                <a:solidFill>
                  <a:srgbClr val="92D05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br>
              <a:rPr lang="lt-LT" altLang="lt-LT" sz="3600" b="1" dirty="0">
                <a:solidFill>
                  <a:srgbClr val="92D05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lt-LT" altLang="lt-LT" sz="2800" b="1" dirty="0">
                <a:solidFill>
                  <a:srgbClr val="0066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VAISIŲ IR DARŽOVIŲ BEI PIENO IR PIENO PRODUKTŲ VARTOJIMO SKATINIMO VAIKŲ UGDYMO ĮSTAIGOSE PROGRAMA </a:t>
            </a:r>
            <a:br>
              <a:rPr lang="lt-LT" altLang="lt-LT" sz="3600" b="1" dirty="0">
                <a:solidFill>
                  <a:srgbClr val="92D05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br>
              <a:rPr lang="lt-LT" altLang="lt-LT" sz="3600" b="1" dirty="0">
                <a:solidFill>
                  <a:srgbClr val="92D05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endParaRPr lang="lt-LT" sz="36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urinio vietos rezervavimo ženklas 1">
            <a:extLst>
              <a:ext uri="{FF2B5EF4-FFF2-40B4-BE49-F238E27FC236}">
                <a16:creationId xmlns:a16="http://schemas.microsoft.com/office/drawing/2014/main" id="{38C048D9-EB5D-C5D8-BA5B-E41FF7F2CB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834880" cy="496369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1000"/>
              </a:spcAft>
              <a:buNone/>
            </a:pPr>
            <a:r>
              <a:rPr lang="lt-LT" sz="2400" b="1" kern="1200" dirty="0">
                <a:solidFill>
                  <a:srgbClr val="3366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Programos tikslai:</a:t>
            </a:r>
          </a:p>
          <a:p>
            <a:pPr algn="just">
              <a:spcBef>
                <a:spcPts val="0"/>
              </a:spcBef>
              <a:spcAft>
                <a:spcPts val="1000"/>
              </a:spcAft>
            </a:pPr>
            <a:r>
              <a:rPr lang="lt-LT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padidinti suvartojamų vaisių ir daržovių bei pieno ir pieno gaminių dalį vaikų mityboje;</a:t>
            </a:r>
          </a:p>
          <a:p>
            <a:pPr algn="just">
              <a:spcBef>
                <a:spcPts val="0"/>
              </a:spcBef>
              <a:spcAft>
                <a:spcPts val="1000"/>
              </a:spcAft>
            </a:pPr>
            <a:r>
              <a:rPr lang="lt-LT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diegti vaikams supratimą apie vaisių ir daržovių bei pieno ir pieno gaminių vartojimo teigiamą poveikį mityboje;</a:t>
            </a:r>
          </a:p>
          <a:p>
            <a:pPr algn="just">
              <a:spcAft>
                <a:spcPts val="1000"/>
              </a:spcAft>
            </a:pPr>
            <a:r>
              <a:rPr lang="lt-LT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didinti vaikų informuotumą apie maisto gamybą, tvarų žemės ūkį ir gyvenimo būdą, poveikį aplinkai, maisto švaistymo mažinimą.</a:t>
            </a:r>
            <a:endParaRPr lang="lt-LT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lt-LT" dirty="0"/>
          </a:p>
        </p:txBody>
      </p:sp>
      <p:pic>
        <p:nvPicPr>
          <p:cNvPr id="7" name="Turinio vietos rezervavimo ženklas 6">
            <a:extLst>
              <a:ext uri="{FF2B5EF4-FFF2-40B4-BE49-F238E27FC236}">
                <a16:creationId xmlns:a16="http://schemas.microsoft.com/office/drawing/2014/main" id="{41B459C3-CF3B-5290-6F21-5791826ED3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r="3" b="3125"/>
          <a:stretch/>
        </p:blipFill>
        <p:spPr>
          <a:xfrm>
            <a:off x="5364088" y="2060848"/>
            <a:ext cx="3542765" cy="397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775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8E1661-1C11-B5DD-4BE3-52CE74610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1">
            <a:extLst>
              <a:ext uri="{FF2B5EF4-FFF2-40B4-BE49-F238E27FC236}">
                <a16:creationId xmlns:a16="http://schemas.microsoft.com/office/drawing/2014/main" id="{0A64EB4D-E4CB-BC3A-FDF4-ED9EA8D7E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672"/>
            <a:ext cx="9371384" cy="1008112"/>
          </a:xfrm>
        </p:spPr>
        <p:txBody>
          <a:bodyPr>
            <a:noAutofit/>
          </a:bodyPr>
          <a:lstStyle/>
          <a:p>
            <a:pPr lvl="0">
              <a:defRPr/>
            </a:pPr>
            <a:br>
              <a:rPr lang="lt-LT" altLang="lt-LT" sz="3600" b="1" dirty="0">
                <a:solidFill>
                  <a:srgbClr val="92D05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lt-LT" altLang="lt-LT" sz="3600" b="1" dirty="0">
                <a:solidFill>
                  <a:srgbClr val="0066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PROGRAMOS BIUDŽETAS</a:t>
            </a:r>
            <a:br>
              <a:rPr lang="lt-LT" altLang="lt-LT" sz="3600" b="1" dirty="0">
                <a:solidFill>
                  <a:srgbClr val="92D05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br>
              <a:rPr lang="lt-LT" altLang="lt-LT" sz="3600" b="1" dirty="0">
                <a:solidFill>
                  <a:srgbClr val="92D05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endParaRPr lang="lt-LT" sz="36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urinio vietos rezervavimo ženklas 1">
            <a:extLst>
              <a:ext uri="{FF2B5EF4-FFF2-40B4-BE49-F238E27FC236}">
                <a16:creationId xmlns:a16="http://schemas.microsoft.com/office/drawing/2014/main" id="{78A09124-71FF-B28A-E590-B971524370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007" y="1049832"/>
            <a:ext cx="4968552" cy="5400600"/>
          </a:xfrm>
        </p:spPr>
        <p:txBody>
          <a:bodyPr/>
          <a:lstStyle/>
          <a:p>
            <a:pPr marL="0" indent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kumimoji="0" lang="lt-L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Bendras programos biudžetas 2025-2026 mokslo metais – </a:t>
            </a:r>
            <a:r>
              <a:rPr kumimoji="0" lang="lt-LT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5,3 mln. Eur.:</a:t>
            </a:r>
            <a:endParaRPr kumimoji="0" lang="lt-LT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kumimoji="0" lang="lt-L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Iš ES biudžeto:</a:t>
            </a:r>
          </a:p>
          <a:p>
            <a:pPr marL="457200" marR="0" lvl="1" indent="-22860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t-L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Pienui – 1 237 tūkst. Eur;</a:t>
            </a:r>
          </a:p>
          <a:p>
            <a:pPr marL="457200" marR="0" lvl="1" indent="-22860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t-L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Vaisiams ir daržovėms -  892 tūkst. Eur.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kumimoji="0" lang="lt-L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Iš LT biudžeto:</a:t>
            </a: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t-L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Pienui – 1 </a:t>
            </a:r>
            <a:r>
              <a:rPr lang="lt-LT" sz="2000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781</a:t>
            </a:r>
            <a:r>
              <a:rPr kumimoji="0" lang="lt-L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tūkst. Eur;</a:t>
            </a: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t-L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Vaisiams ir daržovėms – 1 </a:t>
            </a:r>
            <a:r>
              <a:rPr lang="lt-LT" sz="2000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377</a:t>
            </a:r>
            <a:r>
              <a:rPr kumimoji="0" lang="lt-L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tūkst. Eur.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kumimoji="0" lang="lt-LT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Lėšos tenkančios vienam vaikui per 2025-2026 mokslo metus:</a:t>
            </a: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t-LT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12,98 Eur/vaikui/metai (pienas);</a:t>
            </a: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t-LT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9,92 Eur/vaikui/metai (vaisiai, daržovės).</a:t>
            </a:r>
          </a:p>
          <a:p>
            <a:pPr marL="57144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kumimoji="0" lang="lt-L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Apie 10 % ES biudžeto skiriama švietimo ir informavimo  priemonėms.</a:t>
            </a:r>
          </a:p>
          <a:p>
            <a:pPr marL="285744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indent="0" algn="just">
              <a:spcBef>
                <a:spcPts val="0"/>
              </a:spcBef>
              <a:spcAft>
                <a:spcPts val="1000"/>
              </a:spcAft>
              <a:buNone/>
            </a:pPr>
            <a:endParaRPr lang="lt-LT" dirty="0"/>
          </a:p>
        </p:txBody>
      </p:sp>
      <p:pic>
        <p:nvPicPr>
          <p:cNvPr id="9" name="Turinio vietos rezervavimo ženklas 8">
            <a:extLst>
              <a:ext uri="{FF2B5EF4-FFF2-40B4-BE49-F238E27FC236}">
                <a16:creationId xmlns:a16="http://schemas.microsoft.com/office/drawing/2014/main" id="{03C442BC-A1CC-25DC-03CB-916DCD5801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48263" y="1268761"/>
            <a:ext cx="3995737" cy="482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578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97C7893-38B9-41E0-9E3B-FAF9A3A03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9813" y="568144"/>
            <a:ext cx="5405262" cy="702758"/>
          </a:xfrm>
        </p:spPr>
        <p:txBody>
          <a:bodyPr>
            <a:normAutofit/>
          </a:bodyPr>
          <a:lstStyle/>
          <a:p>
            <a:r>
              <a:rPr lang="lt-LT" sz="36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DALIJAMI PRODUKTAI</a:t>
            </a:r>
            <a:endParaRPr lang="lt-LT" sz="3600" dirty="0">
              <a:solidFill>
                <a:srgbClr val="00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urinio vietos rezervavimo ženklas 4">
            <a:extLst>
              <a:ext uri="{FF2B5EF4-FFF2-40B4-BE49-F238E27FC236}">
                <a16:creationId xmlns:a16="http://schemas.microsoft.com/office/drawing/2014/main" id="{E878AC23-7FC5-426F-94B1-4C86D13B4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700808"/>
            <a:ext cx="5405262" cy="4464496"/>
          </a:xfrm>
        </p:spPr>
        <p:txBody>
          <a:bodyPr>
            <a:normAutofit fontScale="92500" lnSpcReduction="10000"/>
          </a:bodyPr>
          <a:lstStyle/>
          <a:p>
            <a:r>
              <a:rPr lang="lt-LT" b="1" dirty="0">
                <a:solidFill>
                  <a:srgbClr val="5C92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Geriamas pienas</a:t>
            </a:r>
            <a:endParaRPr lang="en-US" b="1" dirty="0">
              <a:solidFill>
                <a:srgbClr val="5C924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lt-LT" b="1" dirty="0">
                <a:solidFill>
                  <a:srgbClr val="5C92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Natūralus jogurtas</a:t>
            </a:r>
            <a:endParaRPr lang="en-US" b="1" dirty="0">
              <a:solidFill>
                <a:srgbClr val="5C924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lt-LT" b="1" dirty="0">
                <a:solidFill>
                  <a:srgbClr val="5C92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Šviežias sūris</a:t>
            </a:r>
            <a:endParaRPr lang="en-US" b="1" dirty="0">
              <a:solidFill>
                <a:srgbClr val="5C924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lt-LT" b="1" dirty="0">
                <a:solidFill>
                  <a:srgbClr val="5C92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Brandintas sūris</a:t>
            </a:r>
            <a:endParaRPr lang="en-US" b="1" dirty="0">
              <a:solidFill>
                <a:srgbClr val="5C924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lt-LT" dirty="0">
                <a:latin typeface="Calibri" panose="020F0502020204030204" pitchFamily="34" charset="0"/>
                <a:cs typeface="Calibri" panose="020F0502020204030204" pitchFamily="34" charset="0"/>
              </a:rPr>
              <a:t>Produktai turi būti ekologiški arba pagaminti pagal nacionalinės maisto kokybės sistemos reikalavimus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361551-E53D-7ABB-E0F2-3FBF558D39F8}"/>
              </a:ext>
            </a:extLst>
          </p:cNvPr>
          <p:cNvSpPr txBox="1"/>
          <p:nvPr/>
        </p:nvSpPr>
        <p:spPr>
          <a:xfrm>
            <a:off x="5556273" y="1824813"/>
            <a:ext cx="23513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lt-LT" sz="2400" b="1" dirty="0">
                <a:solidFill>
                  <a:srgbClr val="5C9247"/>
                </a:solidFill>
                <a:latin typeface="Calibri" panose="020F0502020204030204"/>
                <a:cs typeface="Times New Roman" panose="02020603050405020304" pitchFamily="18" charset="0"/>
              </a:rPr>
              <a:t>Obuoliai</a:t>
            </a:r>
          </a:p>
          <a:p>
            <a:pPr marL="342900" indent="-342900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lt-LT" sz="2400" b="1" dirty="0">
                <a:solidFill>
                  <a:srgbClr val="5C9247"/>
                </a:solidFill>
                <a:latin typeface="Calibri" panose="020F0502020204030204"/>
                <a:cs typeface="Times New Roman" panose="02020603050405020304" pitchFamily="18" charset="0"/>
              </a:rPr>
              <a:t>Morkos</a:t>
            </a:r>
          </a:p>
          <a:p>
            <a:pPr marL="342900" indent="-342900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lt-LT" sz="2400" b="1" dirty="0">
                <a:solidFill>
                  <a:srgbClr val="5C9247"/>
                </a:solidFill>
                <a:latin typeface="Calibri" panose="020F0502020204030204"/>
                <a:cs typeface="Times New Roman" panose="02020603050405020304" pitchFamily="18" charset="0"/>
              </a:rPr>
              <a:t>Kriaušės</a:t>
            </a:r>
          </a:p>
          <a:p>
            <a:pPr marL="342900" indent="-342900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lt-LT" sz="2400" b="1" dirty="0">
                <a:solidFill>
                  <a:srgbClr val="5C9247"/>
                </a:solidFill>
                <a:latin typeface="Calibri" panose="020F0502020204030204"/>
                <a:cs typeface="Times New Roman" panose="02020603050405020304" pitchFamily="18" charset="0"/>
              </a:rPr>
              <a:t>Sultys</a:t>
            </a:r>
          </a:p>
        </p:txBody>
      </p:sp>
      <p:sp>
        <p:nvSpPr>
          <p:cNvPr id="6" name="Oval 4">
            <a:extLst>
              <a:ext uri="{FF2B5EF4-FFF2-40B4-BE49-F238E27FC236}">
                <a16:creationId xmlns:a16="http://schemas.microsoft.com/office/drawing/2014/main" id="{F24C3CA3-F549-B518-CEC4-E6AF02C1842A}"/>
              </a:ext>
            </a:extLst>
          </p:cNvPr>
          <p:cNvSpPr/>
          <p:nvPr/>
        </p:nvSpPr>
        <p:spPr>
          <a:xfrm>
            <a:off x="2691294" y="5859995"/>
            <a:ext cx="832193" cy="434589"/>
          </a:xfrm>
          <a:prstGeom prst="ellipse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lt-LT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946406C8-01DC-B257-4DD6-6670F2F6A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964" y="5855268"/>
            <a:ext cx="787343" cy="43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aveikslėlis 5">
            <a:extLst>
              <a:ext uri="{FF2B5EF4-FFF2-40B4-BE49-F238E27FC236}">
                <a16:creationId xmlns:a16="http://schemas.microsoft.com/office/drawing/2014/main" id="{C80D0520-8A70-6B2E-E8C7-45118D3EA8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55268"/>
            <a:ext cx="787343" cy="434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38D5221C-4039-1568-065B-0DBB324016A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32" t="26532" r="3932" b="12785"/>
          <a:stretch/>
        </p:blipFill>
        <p:spPr>
          <a:xfrm>
            <a:off x="7242474" y="1893940"/>
            <a:ext cx="1717276" cy="797029"/>
          </a:xfrm>
          <a:prstGeom prst="rect">
            <a:avLst/>
          </a:prstGeom>
        </p:spPr>
      </p:pic>
      <p:pic>
        <p:nvPicPr>
          <p:cNvPr id="11" name="Paveikslėlis 10">
            <a:extLst>
              <a:ext uri="{FF2B5EF4-FFF2-40B4-BE49-F238E27FC236}">
                <a16:creationId xmlns:a16="http://schemas.microsoft.com/office/drawing/2014/main" id="{A44EF730-E3A1-D6C5-7C26-CD626E0DDCA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134" t="34601" r="25734" b="12398"/>
          <a:stretch/>
        </p:blipFill>
        <p:spPr>
          <a:xfrm>
            <a:off x="7629383" y="2614522"/>
            <a:ext cx="1507671" cy="781890"/>
          </a:xfrm>
          <a:prstGeom prst="rect">
            <a:avLst/>
          </a:prstGeom>
        </p:spPr>
      </p:pic>
      <p:pic>
        <p:nvPicPr>
          <p:cNvPr id="12" name="Paveikslėlis 11">
            <a:extLst>
              <a:ext uri="{FF2B5EF4-FFF2-40B4-BE49-F238E27FC236}">
                <a16:creationId xmlns:a16="http://schemas.microsoft.com/office/drawing/2014/main" id="{DD29CE6F-9C8C-C286-093D-8309EA4332E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4160" t="5003" r="30410" b="17800"/>
          <a:stretch/>
        </p:blipFill>
        <p:spPr>
          <a:xfrm>
            <a:off x="7176466" y="2807691"/>
            <a:ext cx="570886" cy="781891"/>
          </a:xfrm>
          <a:prstGeom prst="rect">
            <a:avLst/>
          </a:prstGeom>
        </p:spPr>
      </p:pic>
      <p:pic>
        <p:nvPicPr>
          <p:cNvPr id="13" name="Paveikslėlis 12">
            <a:extLst>
              <a:ext uri="{FF2B5EF4-FFF2-40B4-BE49-F238E27FC236}">
                <a16:creationId xmlns:a16="http://schemas.microsoft.com/office/drawing/2014/main" id="{583BA20D-15A2-AF1D-FDCD-742A917432D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0610" t="12201" r="1226" b="19646"/>
          <a:stretch/>
        </p:blipFill>
        <p:spPr>
          <a:xfrm>
            <a:off x="6453725" y="3748254"/>
            <a:ext cx="2351316" cy="1168486"/>
          </a:xfrm>
          <a:prstGeom prst="rect">
            <a:avLst/>
          </a:prstGeom>
        </p:spPr>
      </p:pic>
      <p:pic>
        <p:nvPicPr>
          <p:cNvPr id="4" name="Paveikslėlis 3">
            <a:extLst>
              <a:ext uri="{FF2B5EF4-FFF2-40B4-BE49-F238E27FC236}">
                <a16:creationId xmlns:a16="http://schemas.microsoft.com/office/drawing/2014/main" id="{535AA518-A8BA-EBEE-5D8C-50E31961805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96024" y="1636776"/>
            <a:ext cx="2126664" cy="211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93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9BF51B-CC35-BB42-0990-BB088FBF00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1">
            <a:extLst>
              <a:ext uri="{FF2B5EF4-FFF2-40B4-BE49-F238E27FC236}">
                <a16:creationId xmlns:a16="http://schemas.microsoft.com/office/drawing/2014/main" id="{0D4C631B-3737-259C-4DE6-4FF6B9AEF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672"/>
            <a:ext cx="9371384" cy="940966"/>
          </a:xfrm>
        </p:spPr>
        <p:txBody>
          <a:bodyPr>
            <a:noAutofit/>
          </a:bodyPr>
          <a:lstStyle/>
          <a:p>
            <a:pPr lvl="0">
              <a:defRPr/>
            </a:pPr>
            <a:br>
              <a:rPr lang="lt-LT" altLang="lt-LT" sz="3600" b="1" dirty="0">
                <a:solidFill>
                  <a:srgbClr val="92D05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lt-LT" altLang="lt-LT" sz="3600" b="1" dirty="0">
                <a:solidFill>
                  <a:srgbClr val="0066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GALIMI PAREIŠKĖJAI</a:t>
            </a:r>
            <a:br>
              <a:rPr lang="lt-LT" altLang="lt-LT" sz="3600" b="1" dirty="0">
                <a:solidFill>
                  <a:srgbClr val="92D05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br>
              <a:rPr lang="lt-LT" altLang="lt-LT" sz="3600" b="1" dirty="0">
                <a:solidFill>
                  <a:srgbClr val="92D05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endParaRPr lang="lt-LT" sz="36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urinio vietos rezervavimo ženklas 1">
            <a:extLst>
              <a:ext uri="{FF2B5EF4-FFF2-40B4-BE49-F238E27FC236}">
                <a16:creationId xmlns:a16="http://schemas.microsoft.com/office/drawing/2014/main" id="{5E0B7BA6-3995-69CE-0CA3-87A107BE12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528" y="1052736"/>
            <a:ext cx="4536504" cy="5616624"/>
          </a:xfrm>
        </p:spPr>
        <p:txBody>
          <a:bodyPr/>
          <a:lstStyle/>
          <a:p>
            <a:r>
              <a:rPr lang="lt-LT" sz="2400" b="1" dirty="0">
                <a:latin typeface="Calibri" panose="020F0502020204030204" pitchFamily="34" charset="0"/>
                <a:cs typeface="Calibri" panose="020F0502020204030204" pitchFamily="34" charset="0"/>
              </a:rPr>
              <a:t>Ugdymo įstaigos</a:t>
            </a:r>
            <a:r>
              <a:rPr lang="lt-LT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lt-LT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Produktų tiekėjai </a:t>
            </a:r>
            <a:r>
              <a:rPr lang="lt-LT" sz="2400" dirty="0">
                <a:latin typeface="Calibri" panose="020F0502020204030204" pitchFamily="34" charset="0"/>
                <a:cs typeface="Calibri" panose="020F0502020204030204" pitchFamily="34" charset="0"/>
              </a:rPr>
              <a:t>(pieno produktų gamintojai, daržovių ir vaisių augintojai; ūkininkai, kurie gamina pieno produktus tiesiogiai vartoti, didmeninės prekybos įmonės).</a:t>
            </a:r>
          </a:p>
          <a:p>
            <a:r>
              <a:rPr lang="lt-LT" sz="2400" b="1" dirty="0">
                <a:latin typeface="Calibri" panose="020F0502020204030204" pitchFamily="34" charset="0"/>
                <a:cs typeface="Calibri" panose="020F0502020204030204" pitchFamily="34" charset="0"/>
              </a:rPr>
              <a:t>Maitinimo įstaigos</a:t>
            </a:r>
            <a:r>
              <a:rPr lang="lt-LT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lt-LT" sz="2400" dirty="0">
                <a:latin typeface="Calibri" panose="020F0502020204030204" pitchFamily="34" charset="0"/>
                <a:cs typeface="Calibri" panose="020F0502020204030204" pitchFamily="34" charset="0"/>
              </a:rPr>
              <a:t>kurioms nustatyta tvarka suteikta teisė užsiimti maisto tvarkymu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lt-LT" sz="2400" dirty="0">
                <a:latin typeface="Calibri" panose="020F0502020204030204" pitchFamily="34" charset="0"/>
                <a:cs typeface="Calibri" panose="020F0502020204030204" pitchFamily="34" charset="0"/>
              </a:rPr>
              <a:t>Pareiškėjai, kurie vykdys švietimo ir informavimo priemones, yra atrenkami viešojo konkurso būdu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1000"/>
              </a:spcAft>
              <a:buNone/>
            </a:pPr>
            <a:endParaRPr lang="lt-LT" dirty="0"/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616F817E-995D-73F8-685C-DFF57941F5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39645" y="1993702"/>
            <a:ext cx="4319474" cy="293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318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B26F9F-DC5D-3D27-D247-D0BDE33D7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1">
            <a:extLst>
              <a:ext uri="{FF2B5EF4-FFF2-40B4-BE49-F238E27FC236}">
                <a16:creationId xmlns:a16="http://schemas.microsoft.com/office/drawing/2014/main" id="{533FC277-6CE2-C54F-708B-A0903E16C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582253"/>
            <a:ext cx="9371384" cy="940966"/>
          </a:xfrm>
        </p:spPr>
        <p:txBody>
          <a:bodyPr>
            <a:noAutofit/>
          </a:bodyPr>
          <a:lstStyle/>
          <a:p>
            <a:pPr lvl="0">
              <a:defRPr/>
            </a:pPr>
            <a:br>
              <a:rPr lang="lt-LT" altLang="lt-LT" sz="3600" b="1" dirty="0">
                <a:solidFill>
                  <a:srgbClr val="92D05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lt-LT" altLang="lt-LT" sz="3600" b="1" dirty="0">
                <a:solidFill>
                  <a:srgbClr val="0066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ŠVIETIMO PRIEMONĖS</a:t>
            </a:r>
            <a:br>
              <a:rPr lang="lt-LT" altLang="lt-LT" sz="3600" b="1" dirty="0">
                <a:solidFill>
                  <a:srgbClr val="92D05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br>
              <a:rPr lang="lt-LT" altLang="lt-LT" sz="3600" b="1" dirty="0">
                <a:solidFill>
                  <a:srgbClr val="92D05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endParaRPr lang="lt-LT" sz="36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urinio vietos rezervavimo ženklas 1">
            <a:extLst>
              <a:ext uri="{FF2B5EF4-FFF2-40B4-BE49-F238E27FC236}">
                <a16:creationId xmlns:a16="http://schemas.microsoft.com/office/drawing/2014/main" id="{A2EA12EE-8E95-9580-AAA7-F04693CBCB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108520" y="1052736"/>
            <a:ext cx="6336704" cy="5616624"/>
          </a:xfrm>
        </p:spPr>
        <p:txBody>
          <a:bodyPr/>
          <a:lstStyle/>
          <a:p>
            <a:pPr marL="571495" indent="-342900" hangingPunct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457189" algn="l"/>
                <a:tab pos="810240" algn="l"/>
              </a:tabLst>
            </a:pPr>
            <a:r>
              <a:rPr lang="lt-LT" sz="2000" dirty="0">
                <a:ea typeface="Times New Roman" panose="02020603050405020304" pitchFamily="18" charset="0"/>
              </a:rPr>
              <a:t>Pamokų ar kitos formos veiklų, aiškinančių sveikos mitybos, žemės ūkio ir maisto švaistymo mažinimo svarbą, rengimas. </a:t>
            </a:r>
          </a:p>
          <a:p>
            <a:pPr marL="571495" indent="-342900" hangingPunct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457189" algn="l"/>
                <a:tab pos="810240" algn="l"/>
              </a:tabLst>
            </a:pPr>
            <a:r>
              <a:rPr lang="lt-LT" sz="2000" dirty="0"/>
              <a:t>Konferencija „Auginame čia, Lietuvoje</a:t>
            </a:r>
            <a:r>
              <a:rPr lang="en-GB" sz="2000" dirty="0"/>
              <a:t>!</a:t>
            </a:r>
            <a:r>
              <a:rPr lang="lt-LT" sz="2000" dirty="0"/>
              <a:t>“.</a:t>
            </a:r>
          </a:p>
          <a:p>
            <a:pPr marL="571495" indent="-342900" hangingPunct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457189" algn="l"/>
                <a:tab pos="810240" algn="l"/>
              </a:tabLst>
            </a:pPr>
            <a:r>
              <a:rPr lang="lt-LT" sz="2000" dirty="0"/>
              <a:t>Šviečiamųjų viktorinų ir konkursų, sporto varžybų organizavimas.</a:t>
            </a:r>
          </a:p>
          <a:p>
            <a:pPr marL="571495" indent="-342900" hangingPunct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457189" algn="l"/>
                <a:tab pos="810240" algn="l"/>
              </a:tabLst>
            </a:pPr>
            <a:r>
              <a:rPr lang="lt-LT" sz="2000" dirty="0"/>
              <a:t>Įdomiosios pamokos. </a:t>
            </a:r>
          </a:p>
          <a:p>
            <a:pPr marL="571495" indent="-342900" hangingPunct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457189" algn="l"/>
                <a:tab pos="810240" algn="l"/>
              </a:tabLst>
            </a:pPr>
            <a:r>
              <a:rPr lang="lt-LT" sz="2000" dirty="0"/>
              <a:t>Vaikų išvykos į ūkius ir perdirbimo įmones. </a:t>
            </a:r>
          </a:p>
          <a:p>
            <a:pPr marL="571495" indent="-342900" hangingPunct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457189" algn="l"/>
                <a:tab pos="810240" algn="l"/>
              </a:tabLst>
            </a:pPr>
            <a:r>
              <a:rPr lang="lt-LT" sz="2000" dirty="0"/>
              <a:t>Sodų (daržų) ugdymo įstaigose įrengimas ir priežiūra.</a:t>
            </a:r>
          </a:p>
          <a:p>
            <a:pPr marL="177800" indent="0" hangingPunct="0">
              <a:lnSpc>
                <a:spcPct val="120000"/>
              </a:lnSpc>
              <a:spcBef>
                <a:spcPts val="0"/>
              </a:spcBef>
              <a:buNone/>
              <a:tabLst>
                <a:tab pos="457189" algn="l"/>
                <a:tab pos="810240" algn="l"/>
              </a:tabLst>
            </a:pPr>
            <a:r>
              <a:rPr lang="lt-LT" sz="1800" dirty="0">
                <a:latin typeface="Calibri" panose="020F0502020204030204" pitchFamily="34" charset="0"/>
                <a:cs typeface="Calibri" panose="020F0502020204030204" pitchFamily="34" charset="0"/>
              </a:rPr>
              <a:t>Ugdymo įstaigos privalo įgyvendinti bent vieną švietimo priemonę per mokslo metus.</a:t>
            </a:r>
          </a:p>
          <a:p>
            <a:pPr marL="177800" indent="0" hangingPunct="0">
              <a:lnSpc>
                <a:spcPct val="120000"/>
              </a:lnSpc>
              <a:spcBef>
                <a:spcPts val="0"/>
              </a:spcBef>
              <a:buNone/>
              <a:tabLst>
                <a:tab pos="457189" algn="l"/>
                <a:tab pos="810240" algn="l"/>
              </a:tabLst>
            </a:pPr>
            <a:r>
              <a:rPr lang="lt-LT" sz="1800" dirty="0">
                <a:latin typeface="Calibri" panose="020F0502020204030204" pitchFamily="34" charset="0"/>
                <a:cs typeface="Calibri" panose="020F0502020204030204" pitchFamily="34" charset="0"/>
              </a:rPr>
              <a:t>Žemės ūkio agentūra parengia švietimo priemonių sąrašą kiekvieniems mokslo metams.</a:t>
            </a:r>
          </a:p>
          <a:p>
            <a:pPr marL="177800" indent="0" hangingPunct="0">
              <a:lnSpc>
                <a:spcPct val="120000"/>
              </a:lnSpc>
              <a:spcBef>
                <a:spcPts val="0"/>
              </a:spcBef>
              <a:buNone/>
              <a:tabLst>
                <a:tab pos="810240" algn="l"/>
              </a:tabLst>
            </a:pPr>
            <a:r>
              <a:rPr lang="lt-LT" sz="1800" dirty="0">
                <a:latin typeface="Calibri" panose="020F0502020204030204" pitchFamily="34" charset="0"/>
                <a:cs typeface="Calibri" panose="020F0502020204030204" pitchFamily="34" charset="0"/>
              </a:rPr>
              <a:t>Bent viena švietimo priemonė yra skirta šeimai (įtraukiant tėvus).</a:t>
            </a:r>
            <a:endParaRPr lang="lt-L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Turinio vietos rezervavimo ženklas 10">
            <a:extLst>
              <a:ext uri="{FF2B5EF4-FFF2-40B4-BE49-F238E27FC236}">
                <a16:creationId xmlns:a16="http://schemas.microsoft.com/office/drawing/2014/main" id="{457D2F27-F07E-E597-5DC3-63F09A1D94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96136" y="1052736"/>
            <a:ext cx="3240360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457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:a16="http://schemas.microsoft.com/office/drawing/2014/main" id="{EB980F88-6EF3-E0A9-0BE7-E6F607534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404664"/>
            <a:ext cx="7859216" cy="720080"/>
          </a:xfrm>
        </p:spPr>
        <p:txBody>
          <a:bodyPr/>
          <a:lstStyle/>
          <a:p>
            <a:r>
              <a:rPr lang="lt-LT" sz="36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PARAMOS 2024/2025 m. m. STATISTIKA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10E56F-9CD7-7116-92F5-320957CF929B}"/>
              </a:ext>
            </a:extLst>
          </p:cNvPr>
          <p:cNvSpPr txBox="1"/>
          <p:nvPr/>
        </p:nvSpPr>
        <p:spPr>
          <a:xfrm>
            <a:off x="251520" y="1196752"/>
            <a:ext cx="879532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200" dirty="0">
                <a:latin typeface="Calibri" panose="020F0502020204030204" pitchFamily="34" charset="0"/>
                <a:cs typeface="Calibri" panose="020F0502020204030204" pitchFamily="34" charset="0"/>
              </a:rPr>
              <a:t>Programai įgyvendinti buvo panaudota </a:t>
            </a:r>
            <a:r>
              <a:rPr lang="lt-LT" sz="2200" b="1" dirty="0">
                <a:latin typeface="Calibri" panose="020F0502020204030204" pitchFamily="34" charset="0"/>
                <a:cs typeface="Calibri" panose="020F0502020204030204" pitchFamily="34" charset="0"/>
              </a:rPr>
              <a:t>4,75 mln. Eur </a:t>
            </a:r>
            <a:r>
              <a:rPr lang="lt-LT" sz="2200" dirty="0">
                <a:latin typeface="Calibri" panose="020F0502020204030204" pitchFamily="34" charset="0"/>
                <a:cs typeface="Calibri" panose="020F0502020204030204" pitchFamily="34" charset="0"/>
              </a:rPr>
              <a:t>ES ir LT lėšų.</a:t>
            </a:r>
          </a:p>
          <a:p>
            <a:endParaRPr lang="lt-LT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lt-LT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lt-L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aisių ir daržovių ugdymo įstaigoms tiekė </a:t>
            </a:r>
            <a:r>
              <a:rPr lang="lt-L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40 tiekėjai</a:t>
            </a:r>
            <a:r>
              <a:rPr lang="lt-L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25 tiekėjai produktus tiekė 1327 ugdymo įstaigoms ir 15 ugdymo įstaigų dalyvavo savarankiškai. </a:t>
            </a:r>
            <a:r>
              <a:rPr lang="lt-LT" sz="2200" b="1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219 967 vaikų gavo </a:t>
            </a:r>
            <a:r>
              <a:rPr lang="lt-LT" sz="2200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(ekologiškų ir NKP):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lt-LT" sz="2200" b="1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1209 t obuolių, kriaušių ir morkų, </a:t>
            </a:r>
            <a:endParaRPr lang="lt-LT" sz="2200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lt-LT" sz="2200" b="1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57 tūkst. l sulčių.  </a:t>
            </a:r>
          </a:p>
          <a:p>
            <a:endParaRPr lang="lt-LT" sz="2200" b="1" dirty="0">
              <a:solidFill>
                <a:srgbClr val="92D05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lt-LT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lt-L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ieną ir pieno produktus ugdymo įstaigoms tiekė </a:t>
            </a:r>
            <a:r>
              <a:rPr lang="lt-L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46 tiekėjai</a:t>
            </a:r>
            <a:r>
              <a:rPr lang="lt-L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7 tiekėjai produktus tiekė 1312 ugdymo įstaigoms ir 39 ugdymo įstaigos dalyvavo savarankiškai. </a:t>
            </a:r>
          </a:p>
          <a:p>
            <a:r>
              <a:rPr lang="lt-LT" sz="2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226 212 vaikų gavo </a:t>
            </a:r>
            <a:r>
              <a:rPr lang="lt-LT" sz="22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(ekologiškus):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lt-LT" sz="2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888 tūkst. l pieno,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lt-LT" sz="2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349 tūkst. kg pieno produktų.</a:t>
            </a:r>
            <a:endParaRPr lang="lt-LT" sz="22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lt-LT" sz="2200" b="1" dirty="0">
              <a:solidFill>
                <a:srgbClr val="92D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lt-LT" b="1" dirty="0"/>
          </a:p>
        </p:txBody>
      </p:sp>
    </p:spTree>
    <p:extLst>
      <p:ext uri="{BB962C8B-B14F-4D97-AF65-F5344CB8AC3E}">
        <p14:creationId xmlns:p14="http://schemas.microsoft.com/office/powerpoint/2010/main" val="608753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52A43-BDB9-A155-AF76-EBC50E118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1">
            <a:extLst>
              <a:ext uri="{FF2B5EF4-FFF2-40B4-BE49-F238E27FC236}">
                <a16:creationId xmlns:a16="http://schemas.microsoft.com/office/drawing/2014/main" id="{036CAC36-C8EC-4E3B-794A-FB00AC6A9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7" y="503340"/>
            <a:ext cx="8028384" cy="857250"/>
          </a:xfrm>
        </p:spPr>
        <p:txBody>
          <a:bodyPr>
            <a:noAutofit/>
          </a:bodyPr>
          <a:lstStyle/>
          <a:p>
            <a:pPr lvl="0">
              <a:defRPr/>
            </a:pPr>
            <a:br>
              <a:rPr lang="lt-LT" altLang="lt-LT" sz="3600" b="1" dirty="0">
                <a:solidFill>
                  <a:srgbClr val="92D05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br>
              <a:rPr lang="lt-LT" altLang="lt-LT" sz="3600" b="1" dirty="0">
                <a:solidFill>
                  <a:srgbClr val="92D05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lt-LT" altLang="lt-LT" sz="3600" b="1" dirty="0">
                <a:solidFill>
                  <a:srgbClr val="0066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KUR KREIPTIS?</a:t>
            </a:r>
            <a:br>
              <a:rPr lang="lt-LT" altLang="lt-LT" sz="3600" b="1" dirty="0">
                <a:solidFill>
                  <a:srgbClr val="0066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br>
              <a:rPr lang="lt-LT" altLang="lt-LT" sz="3600" b="1" dirty="0">
                <a:solidFill>
                  <a:srgbClr val="0066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endParaRPr lang="lt-LT" sz="3600" dirty="0">
              <a:solidFill>
                <a:srgbClr val="00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B9A053-3482-52F3-5FE4-77A789059F9A}"/>
              </a:ext>
            </a:extLst>
          </p:cNvPr>
          <p:cNvSpPr txBox="1"/>
          <p:nvPr/>
        </p:nvSpPr>
        <p:spPr>
          <a:xfrm>
            <a:off x="467544" y="1988840"/>
            <a:ext cx="5544616" cy="313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Programą administruoja Žemės ūkio agentūra prie Žemės ūkio ministerijos. Kreiptis į Programų administravimo skyrių. </a:t>
            </a:r>
          </a:p>
          <a:p>
            <a:pPr marL="0" marR="0" lvl="0" indent="0" algn="l" defTabSz="91437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Agentūros interneto svetainė: https://zua.lrv.lt/</a:t>
            </a:r>
          </a:p>
          <a:p>
            <a:pPr marL="0" marR="0" lvl="0" indent="0" algn="l" defTabSz="91437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Programos interneto svetainė:</a:t>
            </a:r>
          </a:p>
          <a:p>
            <a:pPr marL="0" marR="0" lvl="0" indent="0" algn="l" defTabSz="91437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www.pienasvaisiai.lt </a:t>
            </a:r>
          </a:p>
        </p:txBody>
      </p:sp>
      <p:pic>
        <p:nvPicPr>
          <p:cNvPr id="6" name="Paveikslėlis 5">
            <a:extLst>
              <a:ext uri="{FF2B5EF4-FFF2-40B4-BE49-F238E27FC236}">
                <a16:creationId xmlns:a16="http://schemas.microsoft.com/office/drawing/2014/main" id="{5CCE08A7-B427-6942-E25E-5BE11FC4A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1965631"/>
            <a:ext cx="3474263" cy="783513"/>
          </a:xfrm>
          <a:prstGeom prst="rect">
            <a:avLst/>
          </a:prstGeo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id="{2BC5B7C2-C4DC-7B5A-9F7B-64F6C375F7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232" y="2924944"/>
            <a:ext cx="1378937" cy="140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45067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>
            <a:solidFill>
              <a:srgbClr val="92D050"/>
            </a:solidFill>
            <a:highlight>
              <a:srgbClr val="00FF00"/>
            </a:highlight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8839</TotalTime>
  <Words>2265</Words>
  <Application>Microsoft Office PowerPoint</Application>
  <PresentationFormat>Demonstracija ekrane (4:3)</PresentationFormat>
  <Paragraphs>276</Paragraphs>
  <Slides>28</Slides>
  <Notes>20</Notes>
  <HiddenSlides>0</HiddenSlides>
  <MMClips>0</MMClips>
  <ScaleCrop>false</ScaleCrop>
  <HeadingPairs>
    <vt:vector size="6" baseType="variant">
      <vt:variant>
        <vt:lpstr>Naudojami šriftai</vt:lpstr>
      </vt:variant>
      <vt:variant>
        <vt:i4>5</vt:i4>
      </vt:variant>
      <vt:variant>
        <vt:lpstr>Tema</vt:lpstr>
      </vt:variant>
      <vt:variant>
        <vt:i4>3</vt:i4>
      </vt:variant>
      <vt:variant>
        <vt:lpstr>Skaidrių pavadinimai</vt:lpstr>
      </vt:variant>
      <vt:variant>
        <vt:i4>28</vt:i4>
      </vt:variant>
    </vt:vector>
  </HeadingPairs>
  <TitlesOfParts>
    <vt:vector size="36" baseType="lpstr">
      <vt:lpstr>Aptos</vt:lpstr>
      <vt:lpstr>Arial</vt:lpstr>
      <vt:lpstr>Calibri</vt:lpstr>
      <vt:lpstr>Times New Roman</vt:lpstr>
      <vt:lpstr>Wingdings</vt:lpstr>
      <vt:lpstr>Default Design</vt:lpstr>
      <vt:lpstr>1_Default Design</vt:lpstr>
      <vt:lpstr>2_Default Design</vt:lpstr>
      <vt:lpstr>„PowerPoint“ pateiktis</vt:lpstr>
      <vt:lpstr>TURINYS</vt:lpstr>
      <vt:lpstr>  VAISIŲ IR DARŽOVIŲ BEI PIENO IR PIENO PRODUKTŲ VARTOJIMO SKATINIMO VAIKŲ UGDYMO ĮSTAIGOSE PROGRAMA   </vt:lpstr>
      <vt:lpstr> PROGRAMOS BIUDŽETAS  </vt:lpstr>
      <vt:lpstr>DALIJAMI PRODUKTAI</vt:lpstr>
      <vt:lpstr> GALIMI PAREIŠKĖJAI  </vt:lpstr>
      <vt:lpstr> ŠVIETIMO PRIEMONĖS  </vt:lpstr>
      <vt:lpstr>PARAMOS 2024/2025 m. m. STATISTIKA</vt:lpstr>
      <vt:lpstr>  KUR KREIPTIS?  </vt:lpstr>
      <vt:lpstr>  PARAMA IKIMOKYKLINIO UGDYMO ĮSTAIGOMS </vt:lpstr>
      <vt:lpstr>GALIMI PAREIŠKĖJAI </vt:lpstr>
      <vt:lpstr>ĮPAREIGOJIMAI</vt:lpstr>
      <vt:lpstr>PARAMOS DYDIS </vt:lpstr>
      <vt:lpstr>PARAMOS STATISTIKA</vt:lpstr>
      <vt:lpstr>„PowerPoint“ pateiktis</vt:lpstr>
      <vt:lpstr>  PASKELBTAS PAPILDOMAS KVIETIMAS TEIKTI PARAIŠKAS š. m. kovo 9 – balandžio 3 d. pagalbai gauti 2026 m.  (paramos laikotarpis nuo balandžio 1 d. iki gruodžio 31 d.)                                            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    PAGALBOS STATISTIKA </vt:lpstr>
      <vt:lpstr>Dėkoju už dėmesį!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*</dc:creator>
  <cp:lastModifiedBy>Aurika Banienė</cp:lastModifiedBy>
  <cp:revision>428</cp:revision>
  <cp:lastPrinted>2016-12-12T09:07:05Z</cp:lastPrinted>
  <dcterms:created xsi:type="dcterms:W3CDTF">2006-10-27T14:13:43Z</dcterms:created>
  <dcterms:modified xsi:type="dcterms:W3CDTF">2026-03-09T11:28:54Z</dcterms:modified>
</cp:coreProperties>
</file>